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287" autoAdjust="0"/>
  </p:normalViewPr>
  <p:slideViewPr>
    <p:cSldViewPr>
      <p:cViewPr varScale="1">
        <p:scale>
          <a:sx n="63" d="100"/>
          <a:sy n="63" d="100"/>
        </p:scale>
        <p:origin x="3306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6-02-02T16:20:39.467" idx="1">
    <p:pos x="4514" y="1065"/>
    <p:text/>
    <p:extLst>
      <p:ext uri="{C676402C-5697-4E1C-873F-D02D1690AC5C}">
        <p15:threadingInfo xmlns:p15="http://schemas.microsoft.com/office/powerpoint/2012/main" timeZoneBias="-4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00" b="1" i="0">
                <a:solidFill>
                  <a:srgbClr val="006FC0"/>
                </a:solidFill>
                <a:latin typeface="微軟正黑體"/>
                <a:cs typeface="微軟正黑體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0855" y="603694"/>
            <a:ext cx="7468437" cy="4147794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8053" y="611047"/>
            <a:ext cx="760691" cy="484174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1316266" y="2088273"/>
            <a:ext cx="5012690" cy="1135380"/>
          </a:xfrm>
          <a:custGeom>
            <a:avLst/>
            <a:gdLst/>
            <a:ahLst/>
            <a:cxnLst/>
            <a:rect l="l" t="t" r="r" b="b"/>
            <a:pathLst>
              <a:path w="5012690" h="1135380">
                <a:moveTo>
                  <a:pt x="4989969" y="0"/>
                </a:moveTo>
                <a:lnTo>
                  <a:pt x="23126" y="0"/>
                </a:lnTo>
                <a:lnTo>
                  <a:pt x="14192" y="1758"/>
                </a:lnTo>
                <a:lnTo>
                  <a:pt x="6834" y="6573"/>
                </a:lnTo>
                <a:lnTo>
                  <a:pt x="1840" y="13753"/>
                </a:lnTo>
                <a:lnTo>
                  <a:pt x="0" y="22605"/>
                </a:lnTo>
                <a:lnTo>
                  <a:pt x="0" y="1111859"/>
                </a:lnTo>
                <a:lnTo>
                  <a:pt x="1840" y="1120800"/>
                </a:lnTo>
                <a:lnTo>
                  <a:pt x="6834" y="1128163"/>
                </a:lnTo>
                <a:lnTo>
                  <a:pt x="14192" y="1133158"/>
                </a:lnTo>
                <a:lnTo>
                  <a:pt x="23126" y="1134998"/>
                </a:lnTo>
                <a:lnTo>
                  <a:pt x="4989969" y="1134998"/>
                </a:lnTo>
                <a:lnTo>
                  <a:pt x="4998827" y="1133158"/>
                </a:lnTo>
                <a:lnTo>
                  <a:pt x="5006006" y="1128163"/>
                </a:lnTo>
                <a:lnTo>
                  <a:pt x="5010818" y="1120800"/>
                </a:lnTo>
                <a:lnTo>
                  <a:pt x="5012575" y="1111859"/>
                </a:lnTo>
                <a:lnTo>
                  <a:pt x="46266" y="1111859"/>
                </a:lnTo>
                <a:lnTo>
                  <a:pt x="23126" y="1088732"/>
                </a:lnTo>
                <a:lnTo>
                  <a:pt x="46266" y="1088732"/>
                </a:lnTo>
                <a:lnTo>
                  <a:pt x="46266" y="45732"/>
                </a:lnTo>
                <a:lnTo>
                  <a:pt x="23126" y="45732"/>
                </a:lnTo>
                <a:lnTo>
                  <a:pt x="46266" y="22605"/>
                </a:lnTo>
                <a:lnTo>
                  <a:pt x="5012575" y="22605"/>
                </a:lnTo>
                <a:lnTo>
                  <a:pt x="5010818" y="13753"/>
                </a:lnTo>
                <a:lnTo>
                  <a:pt x="5006006" y="6573"/>
                </a:lnTo>
                <a:lnTo>
                  <a:pt x="4998827" y="1758"/>
                </a:lnTo>
                <a:lnTo>
                  <a:pt x="4989969" y="0"/>
                </a:lnTo>
                <a:close/>
              </a:path>
              <a:path w="5012690" h="1135380">
                <a:moveTo>
                  <a:pt x="46266" y="1088732"/>
                </a:moveTo>
                <a:lnTo>
                  <a:pt x="23126" y="1088732"/>
                </a:lnTo>
                <a:lnTo>
                  <a:pt x="46266" y="1111859"/>
                </a:lnTo>
                <a:lnTo>
                  <a:pt x="46266" y="1088732"/>
                </a:lnTo>
                <a:close/>
              </a:path>
              <a:path w="5012690" h="1135380">
                <a:moveTo>
                  <a:pt x="4966843" y="1088732"/>
                </a:moveTo>
                <a:lnTo>
                  <a:pt x="46266" y="1088732"/>
                </a:lnTo>
                <a:lnTo>
                  <a:pt x="46266" y="1111859"/>
                </a:lnTo>
                <a:lnTo>
                  <a:pt x="4966843" y="1111859"/>
                </a:lnTo>
                <a:lnTo>
                  <a:pt x="4966843" y="1088732"/>
                </a:lnTo>
                <a:close/>
              </a:path>
              <a:path w="5012690" h="1135380">
                <a:moveTo>
                  <a:pt x="4966843" y="22605"/>
                </a:moveTo>
                <a:lnTo>
                  <a:pt x="4966843" y="1111859"/>
                </a:lnTo>
                <a:lnTo>
                  <a:pt x="4989969" y="1088732"/>
                </a:lnTo>
                <a:lnTo>
                  <a:pt x="5012575" y="1088732"/>
                </a:lnTo>
                <a:lnTo>
                  <a:pt x="5012575" y="45732"/>
                </a:lnTo>
                <a:lnTo>
                  <a:pt x="4989969" y="45732"/>
                </a:lnTo>
                <a:lnTo>
                  <a:pt x="4966843" y="22605"/>
                </a:lnTo>
                <a:close/>
              </a:path>
              <a:path w="5012690" h="1135380">
                <a:moveTo>
                  <a:pt x="5012575" y="1088732"/>
                </a:moveTo>
                <a:lnTo>
                  <a:pt x="4989969" y="1088732"/>
                </a:lnTo>
                <a:lnTo>
                  <a:pt x="4966843" y="1111859"/>
                </a:lnTo>
                <a:lnTo>
                  <a:pt x="5012575" y="1111859"/>
                </a:lnTo>
                <a:lnTo>
                  <a:pt x="5012575" y="1088732"/>
                </a:lnTo>
                <a:close/>
              </a:path>
              <a:path w="5012690" h="1135380">
                <a:moveTo>
                  <a:pt x="46266" y="22605"/>
                </a:moveTo>
                <a:lnTo>
                  <a:pt x="23126" y="45732"/>
                </a:lnTo>
                <a:lnTo>
                  <a:pt x="46266" y="45732"/>
                </a:lnTo>
                <a:lnTo>
                  <a:pt x="46266" y="22605"/>
                </a:lnTo>
                <a:close/>
              </a:path>
              <a:path w="5012690" h="1135380">
                <a:moveTo>
                  <a:pt x="4966843" y="22605"/>
                </a:moveTo>
                <a:lnTo>
                  <a:pt x="46266" y="22605"/>
                </a:lnTo>
                <a:lnTo>
                  <a:pt x="46266" y="45732"/>
                </a:lnTo>
                <a:lnTo>
                  <a:pt x="4966843" y="45732"/>
                </a:lnTo>
                <a:lnTo>
                  <a:pt x="4966843" y="22605"/>
                </a:lnTo>
                <a:close/>
              </a:path>
              <a:path w="5012690" h="1135380">
                <a:moveTo>
                  <a:pt x="5012575" y="22605"/>
                </a:moveTo>
                <a:lnTo>
                  <a:pt x="4966843" y="22605"/>
                </a:lnTo>
                <a:lnTo>
                  <a:pt x="4989969" y="45732"/>
                </a:lnTo>
                <a:lnTo>
                  <a:pt x="5012575" y="45732"/>
                </a:lnTo>
                <a:lnTo>
                  <a:pt x="5012575" y="22605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1" i="0">
                <a:solidFill>
                  <a:srgbClr val="006FC0"/>
                </a:solidFill>
                <a:latin typeface="微軟正黑體"/>
                <a:cs typeface="微軟正黑體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1" i="0">
                <a:solidFill>
                  <a:srgbClr val="006FC0"/>
                </a:solidFill>
                <a:latin typeface="微軟正黑體"/>
                <a:cs typeface="微軟正黑體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1" i="0">
                <a:solidFill>
                  <a:srgbClr val="006FC0"/>
                </a:solidFill>
                <a:latin typeface="微軟正黑體"/>
                <a:cs typeface="微軟正黑體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0849" y="603694"/>
            <a:ext cx="7376134" cy="4147794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28053" y="611047"/>
            <a:ext cx="760691" cy="48417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209997" y="2189129"/>
            <a:ext cx="3223895" cy="9105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00" b="1" i="0">
                <a:solidFill>
                  <a:srgbClr val="006FC0"/>
                </a:solidFill>
                <a:latin typeface="微軟正黑體"/>
                <a:cs typeface="微軟正黑體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hyperlink" Target="http://www.scimagojr.com/journalrank.php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comments" Target="../comments/commen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058617" y="2186052"/>
            <a:ext cx="3434796" cy="9367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3000" spc="-15" dirty="0">
                <a:solidFill>
                  <a:schemeClr val="tx1"/>
                </a:solidFill>
              </a:rPr>
              <a:t>如何計算</a:t>
            </a:r>
          </a:p>
          <a:p>
            <a:pPr algn="ctr">
              <a:lnSpc>
                <a:spcPct val="100000"/>
              </a:lnSpc>
            </a:pPr>
            <a:r>
              <a:rPr sz="3000" spc="-10" dirty="0">
                <a:solidFill>
                  <a:schemeClr val="tx1"/>
                </a:solidFill>
              </a:rPr>
              <a:t>期刊之SJR</a:t>
            </a:r>
            <a:r>
              <a:rPr sz="3000" spc="-20" dirty="0">
                <a:solidFill>
                  <a:schemeClr val="tx1"/>
                </a:solidFill>
              </a:rPr>
              <a:t>領域排名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24105" y="0"/>
            <a:ext cx="7505065" cy="10085705"/>
            <a:chOff x="27012" y="6286"/>
            <a:chExt cx="7505065" cy="10085705"/>
          </a:xfrm>
        </p:grpSpPr>
        <p:sp>
          <p:nvSpPr>
            <p:cNvPr id="4" name="object 4"/>
            <p:cNvSpPr/>
            <p:nvPr/>
          </p:nvSpPr>
          <p:spPr>
            <a:xfrm>
              <a:off x="27330" y="6604"/>
              <a:ext cx="7504430" cy="5340350"/>
            </a:xfrm>
            <a:custGeom>
              <a:avLst/>
              <a:gdLst/>
              <a:ahLst/>
              <a:cxnLst/>
              <a:rect l="l" t="t" r="r" b="b"/>
              <a:pathLst>
                <a:path w="7504430" h="5340350">
                  <a:moveTo>
                    <a:pt x="0" y="0"/>
                  </a:moveTo>
                  <a:lnTo>
                    <a:pt x="7504366" y="0"/>
                  </a:lnTo>
                  <a:lnTo>
                    <a:pt x="7504366" y="5340223"/>
                  </a:lnTo>
                  <a:lnTo>
                    <a:pt x="0" y="5340223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0855" y="5943917"/>
              <a:ext cx="7376134" cy="4147794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8053" y="5951270"/>
              <a:ext cx="760691" cy="484174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265465" y="6477820"/>
            <a:ext cx="4951261" cy="55592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9890">
              <a:lnSpc>
                <a:spcPct val="100000"/>
              </a:lnSpc>
              <a:spcBef>
                <a:spcPts val="135"/>
              </a:spcBef>
            </a:pPr>
            <a:r>
              <a:rPr lang="en-US" b="1" spc="-25" dirty="0">
                <a:latin typeface="微軟正黑體"/>
                <a:cs typeface="微軟正黑體"/>
              </a:rPr>
              <a:t>1.</a:t>
            </a:r>
            <a:r>
              <a:rPr lang="en-US" sz="1700" b="1" spc="-25" dirty="0">
                <a:latin typeface="微軟正黑體"/>
                <a:cs typeface="微軟正黑體"/>
              </a:rPr>
              <a:t>	</a:t>
            </a:r>
            <a:r>
              <a:rPr lang="en-US" sz="1600" b="1" dirty="0" err="1">
                <a:latin typeface="微軟正黑體"/>
                <a:cs typeface="微軟正黑體"/>
              </a:rPr>
              <a:t>SCImago</a:t>
            </a:r>
            <a:r>
              <a:rPr lang="en-US" sz="1600" b="1" spc="-75" dirty="0">
                <a:latin typeface="微軟正黑體"/>
                <a:cs typeface="微軟正黑體"/>
              </a:rPr>
              <a:t> </a:t>
            </a:r>
            <a:r>
              <a:rPr lang="en-US" sz="1600" b="1" dirty="0">
                <a:latin typeface="微軟正黑體"/>
                <a:cs typeface="微軟正黑體"/>
              </a:rPr>
              <a:t>Journal</a:t>
            </a:r>
            <a:r>
              <a:rPr lang="en-US" sz="1600" b="1" spc="-80" dirty="0">
                <a:latin typeface="微軟正黑體"/>
                <a:cs typeface="微軟正黑體"/>
              </a:rPr>
              <a:t> </a:t>
            </a:r>
            <a:r>
              <a:rPr lang="en-US" sz="1600" b="1" spc="-10" dirty="0">
                <a:latin typeface="微軟正黑體"/>
                <a:cs typeface="微軟正黑體"/>
              </a:rPr>
              <a:t>Ranking</a:t>
            </a:r>
            <a:r>
              <a:rPr lang="zh-TW" altLang="en-US" sz="1600" b="1" spc="-40" dirty="0">
                <a:latin typeface="微軟正黑體"/>
                <a:cs typeface="微軟正黑體"/>
              </a:rPr>
              <a:t>網站</a:t>
            </a:r>
            <a:r>
              <a:rPr lang="zh-TW" altLang="en-US" sz="1600" b="1" spc="-50" dirty="0">
                <a:latin typeface="微軟正黑體"/>
                <a:cs typeface="微軟正黑體"/>
              </a:rPr>
              <a:t> </a:t>
            </a:r>
            <a:r>
              <a:rPr lang="en-US" sz="1600" b="1" spc="-10" dirty="0">
                <a:latin typeface="微軟正黑體"/>
                <a:cs typeface="微軟正黑體"/>
                <a:hlinkClick r:id="rId4"/>
              </a:rPr>
              <a:t>http://www.scimagojr.com/journalrank.php</a:t>
            </a:r>
            <a:endParaRPr lang="en-US" sz="1600" dirty="0">
              <a:latin typeface="微軟正黑體"/>
              <a:cs typeface="微軟正黑體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668591" y="7155675"/>
            <a:ext cx="6022340" cy="2804160"/>
            <a:chOff x="668591" y="7155675"/>
            <a:chExt cx="6022340" cy="2804160"/>
          </a:xfrm>
        </p:grpSpPr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68591" y="7155675"/>
              <a:ext cx="6021933" cy="2804083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1330985" y="7773365"/>
              <a:ext cx="4636135" cy="256540"/>
            </a:xfrm>
            <a:custGeom>
              <a:avLst/>
              <a:gdLst/>
              <a:ahLst/>
              <a:cxnLst/>
              <a:rect l="l" t="t" r="r" b="b"/>
              <a:pathLst>
                <a:path w="4636135" h="256540">
                  <a:moveTo>
                    <a:pt x="888961" y="3670"/>
                  </a:moveTo>
                  <a:lnTo>
                    <a:pt x="884758" y="0"/>
                  </a:lnTo>
                  <a:lnTo>
                    <a:pt x="871613" y="0"/>
                  </a:lnTo>
                  <a:lnTo>
                    <a:pt x="871613" y="17348"/>
                  </a:lnTo>
                  <a:lnTo>
                    <a:pt x="871613" y="239191"/>
                  </a:lnTo>
                  <a:lnTo>
                    <a:pt x="17348" y="239191"/>
                  </a:lnTo>
                  <a:lnTo>
                    <a:pt x="17348" y="17348"/>
                  </a:lnTo>
                  <a:lnTo>
                    <a:pt x="871613" y="17348"/>
                  </a:lnTo>
                  <a:lnTo>
                    <a:pt x="871613" y="0"/>
                  </a:lnTo>
                  <a:lnTo>
                    <a:pt x="4203" y="0"/>
                  </a:lnTo>
                  <a:lnTo>
                    <a:pt x="0" y="3670"/>
                  </a:lnTo>
                  <a:lnTo>
                    <a:pt x="0" y="252857"/>
                  </a:lnTo>
                  <a:lnTo>
                    <a:pt x="4203" y="256540"/>
                  </a:lnTo>
                  <a:lnTo>
                    <a:pt x="884758" y="256540"/>
                  </a:lnTo>
                  <a:lnTo>
                    <a:pt x="888961" y="252857"/>
                  </a:lnTo>
                  <a:lnTo>
                    <a:pt x="888961" y="248132"/>
                  </a:lnTo>
                  <a:lnTo>
                    <a:pt x="888961" y="239191"/>
                  </a:lnTo>
                  <a:lnTo>
                    <a:pt x="888961" y="17348"/>
                  </a:lnTo>
                  <a:lnTo>
                    <a:pt x="888961" y="8407"/>
                  </a:lnTo>
                  <a:lnTo>
                    <a:pt x="888961" y="3670"/>
                  </a:lnTo>
                  <a:close/>
                </a:path>
                <a:path w="4636135" h="256540">
                  <a:moveTo>
                    <a:pt x="1861515" y="3670"/>
                  </a:moveTo>
                  <a:lnTo>
                    <a:pt x="1857844" y="0"/>
                  </a:lnTo>
                  <a:lnTo>
                    <a:pt x="1844167" y="0"/>
                  </a:lnTo>
                  <a:lnTo>
                    <a:pt x="1844167" y="17348"/>
                  </a:lnTo>
                  <a:lnTo>
                    <a:pt x="1844167" y="239191"/>
                  </a:lnTo>
                  <a:lnTo>
                    <a:pt x="931024" y="239191"/>
                  </a:lnTo>
                  <a:lnTo>
                    <a:pt x="931024" y="17348"/>
                  </a:lnTo>
                  <a:lnTo>
                    <a:pt x="1844167" y="17348"/>
                  </a:lnTo>
                  <a:lnTo>
                    <a:pt x="1844167" y="0"/>
                  </a:lnTo>
                  <a:lnTo>
                    <a:pt x="917879" y="0"/>
                  </a:lnTo>
                  <a:lnTo>
                    <a:pt x="913676" y="3670"/>
                  </a:lnTo>
                  <a:lnTo>
                    <a:pt x="913676" y="252857"/>
                  </a:lnTo>
                  <a:lnTo>
                    <a:pt x="917879" y="256540"/>
                  </a:lnTo>
                  <a:lnTo>
                    <a:pt x="1857844" y="256540"/>
                  </a:lnTo>
                  <a:lnTo>
                    <a:pt x="1861515" y="252857"/>
                  </a:lnTo>
                  <a:lnTo>
                    <a:pt x="1861515" y="248132"/>
                  </a:lnTo>
                  <a:lnTo>
                    <a:pt x="1861515" y="239191"/>
                  </a:lnTo>
                  <a:lnTo>
                    <a:pt x="1861515" y="17348"/>
                  </a:lnTo>
                  <a:lnTo>
                    <a:pt x="1861515" y="8407"/>
                  </a:lnTo>
                  <a:lnTo>
                    <a:pt x="1861515" y="3670"/>
                  </a:lnTo>
                  <a:close/>
                </a:path>
                <a:path w="4636135" h="256540">
                  <a:moveTo>
                    <a:pt x="3720401" y="3670"/>
                  </a:moveTo>
                  <a:lnTo>
                    <a:pt x="3716718" y="0"/>
                  </a:lnTo>
                  <a:lnTo>
                    <a:pt x="3703586" y="0"/>
                  </a:lnTo>
                  <a:lnTo>
                    <a:pt x="3703586" y="17348"/>
                  </a:lnTo>
                  <a:lnTo>
                    <a:pt x="3703586" y="239191"/>
                  </a:lnTo>
                  <a:lnTo>
                    <a:pt x="2811462" y="239191"/>
                  </a:lnTo>
                  <a:lnTo>
                    <a:pt x="2811462" y="17348"/>
                  </a:lnTo>
                  <a:lnTo>
                    <a:pt x="3703586" y="17348"/>
                  </a:lnTo>
                  <a:lnTo>
                    <a:pt x="3703586" y="0"/>
                  </a:lnTo>
                  <a:lnTo>
                    <a:pt x="2797797" y="0"/>
                  </a:lnTo>
                  <a:lnTo>
                    <a:pt x="2794114" y="3670"/>
                  </a:lnTo>
                  <a:lnTo>
                    <a:pt x="2794114" y="252857"/>
                  </a:lnTo>
                  <a:lnTo>
                    <a:pt x="2797797" y="256540"/>
                  </a:lnTo>
                  <a:lnTo>
                    <a:pt x="3716718" y="256540"/>
                  </a:lnTo>
                  <a:lnTo>
                    <a:pt x="3720401" y="252857"/>
                  </a:lnTo>
                  <a:lnTo>
                    <a:pt x="3720401" y="248132"/>
                  </a:lnTo>
                  <a:lnTo>
                    <a:pt x="3720401" y="239191"/>
                  </a:lnTo>
                  <a:lnTo>
                    <a:pt x="3720401" y="17348"/>
                  </a:lnTo>
                  <a:lnTo>
                    <a:pt x="3720401" y="8407"/>
                  </a:lnTo>
                  <a:lnTo>
                    <a:pt x="3720401" y="3670"/>
                  </a:lnTo>
                  <a:close/>
                </a:path>
                <a:path w="4636135" h="256540">
                  <a:moveTo>
                    <a:pt x="4635652" y="3670"/>
                  </a:moveTo>
                  <a:lnTo>
                    <a:pt x="4631448" y="0"/>
                  </a:lnTo>
                  <a:lnTo>
                    <a:pt x="4618304" y="0"/>
                  </a:lnTo>
                  <a:lnTo>
                    <a:pt x="4618304" y="17348"/>
                  </a:lnTo>
                  <a:lnTo>
                    <a:pt x="4618304" y="239191"/>
                  </a:lnTo>
                  <a:lnTo>
                    <a:pt x="3757726" y="239191"/>
                  </a:lnTo>
                  <a:lnTo>
                    <a:pt x="3757726" y="17348"/>
                  </a:lnTo>
                  <a:lnTo>
                    <a:pt x="4618304" y="17348"/>
                  </a:lnTo>
                  <a:lnTo>
                    <a:pt x="4618304" y="0"/>
                  </a:lnTo>
                  <a:lnTo>
                    <a:pt x="3744582" y="0"/>
                  </a:lnTo>
                  <a:lnTo>
                    <a:pt x="3740378" y="3670"/>
                  </a:lnTo>
                  <a:lnTo>
                    <a:pt x="3740378" y="252857"/>
                  </a:lnTo>
                  <a:lnTo>
                    <a:pt x="3744582" y="256540"/>
                  </a:lnTo>
                  <a:lnTo>
                    <a:pt x="4631448" y="256540"/>
                  </a:lnTo>
                  <a:lnTo>
                    <a:pt x="4635652" y="252857"/>
                  </a:lnTo>
                  <a:lnTo>
                    <a:pt x="4635652" y="248132"/>
                  </a:lnTo>
                  <a:lnTo>
                    <a:pt x="4635652" y="239191"/>
                  </a:lnTo>
                  <a:lnTo>
                    <a:pt x="4635652" y="17348"/>
                  </a:lnTo>
                  <a:lnTo>
                    <a:pt x="4635652" y="8407"/>
                  </a:lnTo>
                  <a:lnTo>
                    <a:pt x="4635652" y="367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563260" y="7621350"/>
            <a:ext cx="394970" cy="1733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50" b="1" spc="-20" dirty="0">
                <a:solidFill>
                  <a:srgbClr val="FF0000"/>
                </a:solidFill>
                <a:latin typeface="微軟正黑體"/>
                <a:cs typeface="微軟正黑體"/>
              </a:rPr>
              <a:t>主學科</a:t>
            </a:r>
            <a:endParaRPr sz="950">
              <a:latin typeface="微軟正黑體"/>
              <a:cs typeface="微軟正黑體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568906" y="7627132"/>
            <a:ext cx="394970" cy="1733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50" b="1" spc="-20" dirty="0">
                <a:solidFill>
                  <a:srgbClr val="FF0000"/>
                </a:solidFill>
                <a:latin typeface="微軟正黑體"/>
                <a:cs typeface="微軟正黑體"/>
              </a:rPr>
              <a:t>次領域</a:t>
            </a:r>
            <a:endParaRPr sz="950">
              <a:latin typeface="微軟正黑體"/>
              <a:cs typeface="微軟正黑體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183843" y="7621350"/>
            <a:ext cx="640715" cy="1733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50" b="1" spc="-10" dirty="0">
                <a:solidFill>
                  <a:srgbClr val="FF0000"/>
                </a:solidFill>
                <a:latin typeface="微軟正黑體"/>
                <a:cs typeface="微軟正黑體"/>
              </a:rPr>
              <a:t>出版品類型</a:t>
            </a:r>
            <a:endParaRPr sz="950">
              <a:latin typeface="微軟正黑體"/>
              <a:cs typeface="微軟正黑體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227870" y="7627132"/>
            <a:ext cx="477520" cy="1733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50" b="1" dirty="0">
                <a:solidFill>
                  <a:srgbClr val="FF0000"/>
                </a:solidFill>
                <a:latin typeface="微軟正黑體"/>
                <a:cs typeface="微軟正黑體"/>
              </a:rPr>
              <a:t>SJR</a:t>
            </a:r>
            <a:r>
              <a:rPr sz="950" b="1" spc="-25" dirty="0">
                <a:solidFill>
                  <a:srgbClr val="FF0000"/>
                </a:solidFill>
                <a:latin typeface="微軟正黑體"/>
                <a:cs typeface="微軟正黑體"/>
              </a:rPr>
              <a:t>年度</a:t>
            </a:r>
            <a:endParaRPr sz="950">
              <a:latin typeface="微軟正黑體"/>
              <a:cs typeface="微軟正黑體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339926" y="8213369"/>
            <a:ext cx="3341370" cy="433705"/>
          </a:xfrm>
          <a:custGeom>
            <a:avLst/>
            <a:gdLst/>
            <a:ahLst/>
            <a:cxnLst/>
            <a:rect l="l" t="t" r="r" b="b"/>
            <a:pathLst>
              <a:path w="3341370" h="433704">
                <a:moveTo>
                  <a:pt x="3339795" y="0"/>
                </a:moveTo>
                <a:lnTo>
                  <a:pt x="1574" y="0"/>
                </a:lnTo>
                <a:lnTo>
                  <a:pt x="0" y="1054"/>
                </a:lnTo>
                <a:lnTo>
                  <a:pt x="0" y="432650"/>
                </a:lnTo>
                <a:lnTo>
                  <a:pt x="1574" y="433705"/>
                </a:lnTo>
                <a:lnTo>
                  <a:pt x="3339795" y="433705"/>
                </a:lnTo>
                <a:lnTo>
                  <a:pt x="3341370" y="432650"/>
                </a:lnTo>
                <a:lnTo>
                  <a:pt x="3341370" y="431076"/>
                </a:lnTo>
                <a:lnTo>
                  <a:pt x="5778" y="431076"/>
                </a:lnTo>
                <a:lnTo>
                  <a:pt x="3149" y="427926"/>
                </a:lnTo>
                <a:lnTo>
                  <a:pt x="5778" y="427926"/>
                </a:lnTo>
                <a:lnTo>
                  <a:pt x="5778" y="5257"/>
                </a:lnTo>
                <a:lnTo>
                  <a:pt x="3149" y="5257"/>
                </a:lnTo>
                <a:lnTo>
                  <a:pt x="5778" y="2628"/>
                </a:lnTo>
                <a:lnTo>
                  <a:pt x="3341370" y="2628"/>
                </a:lnTo>
                <a:lnTo>
                  <a:pt x="3341370" y="1054"/>
                </a:lnTo>
                <a:lnTo>
                  <a:pt x="3339795" y="0"/>
                </a:lnTo>
                <a:close/>
              </a:path>
              <a:path w="3341370" h="433704">
                <a:moveTo>
                  <a:pt x="5778" y="427926"/>
                </a:moveTo>
                <a:lnTo>
                  <a:pt x="3149" y="427926"/>
                </a:lnTo>
                <a:lnTo>
                  <a:pt x="5778" y="431076"/>
                </a:lnTo>
                <a:lnTo>
                  <a:pt x="5778" y="427926"/>
                </a:lnTo>
                <a:close/>
              </a:path>
              <a:path w="3341370" h="433704">
                <a:moveTo>
                  <a:pt x="3335591" y="427926"/>
                </a:moveTo>
                <a:lnTo>
                  <a:pt x="5778" y="427926"/>
                </a:lnTo>
                <a:lnTo>
                  <a:pt x="5778" y="431076"/>
                </a:lnTo>
                <a:lnTo>
                  <a:pt x="3335591" y="431076"/>
                </a:lnTo>
                <a:lnTo>
                  <a:pt x="3335591" y="427926"/>
                </a:lnTo>
                <a:close/>
              </a:path>
              <a:path w="3341370" h="433704">
                <a:moveTo>
                  <a:pt x="3335591" y="2628"/>
                </a:moveTo>
                <a:lnTo>
                  <a:pt x="3335591" y="431076"/>
                </a:lnTo>
                <a:lnTo>
                  <a:pt x="3338220" y="427926"/>
                </a:lnTo>
                <a:lnTo>
                  <a:pt x="3341370" y="427926"/>
                </a:lnTo>
                <a:lnTo>
                  <a:pt x="3341370" y="5257"/>
                </a:lnTo>
                <a:lnTo>
                  <a:pt x="3338220" y="5257"/>
                </a:lnTo>
                <a:lnTo>
                  <a:pt x="3335591" y="2628"/>
                </a:lnTo>
                <a:close/>
              </a:path>
              <a:path w="3341370" h="433704">
                <a:moveTo>
                  <a:pt x="3341370" y="427926"/>
                </a:moveTo>
                <a:lnTo>
                  <a:pt x="3338220" y="427926"/>
                </a:lnTo>
                <a:lnTo>
                  <a:pt x="3335591" y="431076"/>
                </a:lnTo>
                <a:lnTo>
                  <a:pt x="3341370" y="431076"/>
                </a:lnTo>
                <a:lnTo>
                  <a:pt x="3341370" y="427926"/>
                </a:lnTo>
                <a:close/>
              </a:path>
              <a:path w="3341370" h="433704">
                <a:moveTo>
                  <a:pt x="5778" y="2628"/>
                </a:moveTo>
                <a:lnTo>
                  <a:pt x="3149" y="5257"/>
                </a:lnTo>
                <a:lnTo>
                  <a:pt x="5778" y="5257"/>
                </a:lnTo>
                <a:lnTo>
                  <a:pt x="5778" y="2628"/>
                </a:lnTo>
                <a:close/>
              </a:path>
              <a:path w="3341370" h="433704">
                <a:moveTo>
                  <a:pt x="3335591" y="2628"/>
                </a:moveTo>
                <a:lnTo>
                  <a:pt x="5778" y="2628"/>
                </a:lnTo>
                <a:lnTo>
                  <a:pt x="5778" y="5257"/>
                </a:lnTo>
                <a:lnTo>
                  <a:pt x="3335591" y="5257"/>
                </a:lnTo>
                <a:lnTo>
                  <a:pt x="3335591" y="2628"/>
                </a:lnTo>
                <a:close/>
              </a:path>
              <a:path w="3341370" h="433704">
                <a:moveTo>
                  <a:pt x="3341370" y="2628"/>
                </a:moveTo>
                <a:lnTo>
                  <a:pt x="3335591" y="2628"/>
                </a:lnTo>
                <a:lnTo>
                  <a:pt x="3338220" y="5257"/>
                </a:lnTo>
                <a:lnTo>
                  <a:pt x="3341370" y="5257"/>
                </a:lnTo>
                <a:lnTo>
                  <a:pt x="3341370" y="2628"/>
                </a:lnTo>
                <a:close/>
              </a:path>
            </a:pathLst>
          </a:custGeom>
          <a:solidFill>
            <a:srgbClr val="97470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7330" y="5346827"/>
            <a:ext cx="7504430" cy="5340350"/>
          </a:xfrm>
          <a:custGeom>
            <a:avLst/>
            <a:gdLst/>
            <a:ahLst/>
            <a:cxnLst/>
            <a:rect l="l" t="t" r="r" b="b"/>
            <a:pathLst>
              <a:path w="7504430" h="5340350">
                <a:moveTo>
                  <a:pt x="0" y="0"/>
                </a:moveTo>
                <a:lnTo>
                  <a:pt x="7504366" y="0"/>
                </a:lnTo>
                <a:lnTo>
                  <a:pt x="7504366" y="5340223"/>
                </a:lnTo>
                <a:lnTo>
                  <a:pt x="0" y="5340223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7166731" y="9836915"/>
            <a:ext cx="148590" cy="147476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lang="en-US" altLang="zh-TW" sz="950" b="1" i="1" spc="-25" dirty="0">
                <a:solidFill>
                  <a:srgbClr val="953634"/>
                </a:solidFill>
                <a:latin typeface="Times New Roman"/>
                <a:cs typeface="Times New Roman"/>
              </a:rPr>
              <a:t>1</a:t>
            </a:r>
            <a:endParaRPr sz="950" dirty="0">
              <a:latin typeface="Times New Roman"/>
              <a:cs typeface="Times New Roman"/>
            </a:endParaRPr>
          </a:p>
        </p:txBody>
      </p:sp>
      <p:pic>
        <p:nvPicPr>
          <p:cNvPr id="21" name="圖片 20">
            <a:extLst>
              <a:ext uri="{FF2B5EF4-FFF2-40B4-BE49-F238E27FC236}">
                <a16:creationId xmlns:a16="http://schemas.microsoft.com/office/drawing/2014/main" id="{E9461045-6C1A-4CDC-B396-FC059270E5B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591" y="7104129"/>
            <a:ext cx="6119592" cy="2855629"/>
          </a:xfrm>
          <a:prstGeom prst="rect">
            <a:avLst/>
          </a:prstGeom>
        </p:spPr>
      </p:pic>
      <p:sp>
        <p:nvSpPr>
          <p:cNvPr id="23" name="文字方塊 22">
            <a:extLst>
              <a:ext uri="{FF2B5EF4-FFF2-40B4-BE49-F238E27FC236}">
                <a16:creationId xmlns:a16="http://schemas.microsoft.com/office/drawing/2014/main" id="{C346492E-EDE7-48EA-AF16-BA028A1B645E}"/>
              </a:ext>
            </a:extLst>
          </p:cNvPr>
          <p:cNvSpPr txBox="1"/>
          <p:nvPr/>
        </p:nvSpPr>
        <p:spPr>
          <a:xfrm>
            <a:off x="1627943" y="7316783"/>
            <a:ext cx="399916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lang="zh-TW" altLang="en-US" sz="1400" b="1" dirty="0">
                <a:solidFill>
                  <a:srgbClr val="C00000"/>
                </a:solidFill>
                <a:latin typeface="微軟正黑體"/>
                <a:cs typeface="微軟正黑體"/>
              </a:rPr>
              <a:t>共分為</a:t>
            </a:r>
            <a:r>
              <a:rPr lang="en-US" altLang="zh-TW" sz="1400" b="1" dirty="0">
                <a:solidFill>
                  <a:srgbClr val="C00000"/>
                </a:solidFill>
                <a:latin typeface="微軟正黑體"/>
                <a:cs typeface="微軟正黑體"/>
              </a:rPr>
              <a:t>27</a:t>
            </a:r>
            <a:r>
              <a:rPr lang="zh-TW" altLang="en-US" sz="1400" b="1" dirty="0">
                <a:solidFill>
                  <a:srgbClr val="C00000"/>
                </a:solidFill>
                <a:latin typeface="微軟正黑體"/>
                <a:cs typeface="微軟正黑體"/>
              </a:rPr>
              <a:t>個主學科及</a:t>
            </a:r>
            <a:r>
              <a:rPr lang="en-US" altLang="zh-TW" sz="1400" b="1" dirty="0">
                <a:solidFill>
                  <a:srgbClr val="C00000"/>
                </a:solidFill>
                <a:latin typeface="微軟正黑體"/>
                <a:cs typeface="微軟正黑體"/>
              </a:rPr>
              <a:t>334</a:t>
            </a:r>
            <a:r>
              <a:rPr lang="zh-TW" altLang="en-US" sz="1400" b="1" spc="-5" dirty="0">
                <a:solidFill>
                  <a:srgbClr val="C00000"/>
                </a:solidFill>
                <a:latin typeface="微軟正黑體"/>
                <a:cs typeface="微軟正黑體"/>
              </a:rPr>
              <a:t>個次領域，故在查詢期刊之領域排名前，需確認該期刊的所屬領域</a:t>
            </a:r>
            <a:endParaRPr lang="zh-TW" altLang="en-US" sz="1400" dirty="0">
              <a:solidFill>
                <a:srgbClr val="C00000"/>
              </a:solidFill>
              <a:latin typeface="微軟正黑體"/>
              <a:cs typeface="微軟正黑體"/>
            </a:endParaRPr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1FED7899-6881-43D8-9106-6FBF60A8A6B3}"/>
              </a:ext>
            </a:extLst>
          </p:cNvPr>
          <p:cNvSpPr txBox="1"/>
          <p:nvPr/>
        </p:nvSpPr>
        <p:spPr>
          <a:xfrm>
            <a:off x="283661" y="6016756"/>
            <a:ext cx="12795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89890">
              <a:lnSpc>
                <a:spcPct val="100000"/>
              </a:lnSpc>
              <a:spcBef>
                <a:spcPts val="135"/>
              </a:spcBef>
            </a:pPr>
            <a:r>
              <a:rPr lang="en-US" altLang="zh-TW" sz="1800" b="1" spc="-25" dirty="0">
                <a:solidFill>
                  <a:srgbClr val="FFFFFF"/>
                </a:solidFill>
                <a:latin typeface="微軟正黑體"/>
                <a:cs typeface="微軟正黑體"/>
              </a:rPr>
              <a:t>SJR</a:t>
            </a:r>
            <a:endParaRPr lang="en-US" altLang="zh-TW" sz="1800" dirty="0">
              <a:solidFill>
                <a:srgbClr val="FFFFFF"/>
              </a:solidFill>
              <a:latin typeface="微軟正黑體"/>
              <a:cs typeface="微軟正黑體"/>
            </a:endParaRPr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BF4D6E87-8060-47C0-916D-09F2D46CDF19}"/>
              </a:ext>
            </a:extLst>
          </p:cNvPr>
          <p:cNvSpPr txBox="1"/>
          <p:nvPr/>
        </p:nvSpPr>
        <p:spPr>
          <a:xfrm>
            <a:off x="282483" y="698500"/>
            <a:ext cx="164722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89890">
              <a:lnSpc>
                <a:spcPct val="100000"/>
              </a:lnSpc>
              <a:spcBef>
                <a:spcPts val="135"/>
              </a:spcBef>
            </a:pPr>
            <a:r>
              <a:rPr lang="en-US" altLang="zh-TW" sz="1800" b="1" spc="-25" dirty="0">
                <a:solidFill>
                  <a:srgbClr val="FFFFFF"/>
                </a:solidFill>
                <a:latin typeface="微軟正黑體"/>
                <a:cs typeface="微軟正黑體"/>
              </a:rPr>
              <a:t>SJR</a:t>
            </a:r>
            <a:endParaRPr lang="en-US" altLang="zh-TW" sz="1800" dirty="0">
              <a:solidFill>
                <a:srgbClr val="FFFFFF"/>
              </a:solidFill>
              <a:latin typeface="微軟正黑體"/>
              <a:cs typeface="微軟正黑體"/>
            </a:endParaRPr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id="{8E8E8276-2D5A-43AD-9D8A-C558AC64A2A2}"/>
              </a:ext>
            </a:extLst>
          </p:cNvPr>
          <p:cNvSpPr/>
          <p:nvPr/>
        </p:nvSpPr>
        <p:spPr>
          <a:xfrm>
            <a:off x="1035050" y="8124570"/>
            <a:ext cx="923180" cy="21873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1A299A6F-517A-4FAD-AF39-D061D1DBB2BB}"/>
              </a:ext>
            </a:extLst>
          </p:cNvPr>
          <p:cNvSpPr/>
          <p:nvPr/>
        </p:nvSpPr>
        <p:spPr>
          <a:xfrm>
            <a:off x="1999096" y="8118703"/>
            <a:ext cx="964780" cy="224597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id="{8EA57872-6B99-4821-90DE-81D2EC7B8323}"/>
              </a:ext>
            </a:extLst>
          </p:cNvPr>
          <p:cNvSpPr/>
          <p:nvPr/>
        </p:nvSpPr>
        <p:spPr>
          <a:xfrm>
            <a:off x="4090924" y="8118703"/>
            <a:ext cx="551176" cy="224597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id="{4698C59B-EFF9-4A12-B465-323B821DE899}"/>
              </a:ext>
            </a:extLst>
          </p:cNvPr>
          <p:cNvSpPr/>
          <p:nvPr/>
        </p:nvSpPr>
        <p:spPr>
          <a:xfrm>
            <a:off x="4720881" y="8120871"/>
            <a:ext cx="392354" cy="21928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3" name="文字方塊 32">
            <a:extLst>
              <a:ext uri="{FF2B5EF4-FFF2-40B4-BE49-F238E27FC236}">
                <a16:creationId xmlns:a16="http://schemas.microsoft.com/office/drawing/2014/main" id="{4CF6B559-44EB-45D4-835E-169FD323B7F3}"/>
              </a:ext>
            </a:extLst>
          </p:cNvPr>
          <p:cNvSpPr txBox="1"/>
          <p:nvPr/>
        </p:nvSpPr>
        <p:spPr>
          <a:xfrm>
            <a:off x="1218795" y="7917093"/>
            <a:ext cx="6909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000" b="1" dirty="0">
                <a:solidFill>
                  <a:srgbClr val="C00000"/>
                </a:solidFill>
              </a:rPr>
              <a:t>主學科</a:t>
            </a:r>
          </a:p>
        </p:txBody>
      </p:sp>
      <p:sp>
        <p:nvSpPr>
          <p:cNvPr id="34" name="文字方塊 33">
            <a:extLst>
              <a:ext uri="{FF2B5EF4-FFF2-40B4-BE49-F238E27FC236}">
                <a16:creationId xmlns:a16="http://schemas.microsoft.com/office/drawing/2014/main" id="{4BF954E1-5C41-4DE3-A2C6-7B081ED2FE9A}"/>
              </a:ext>
            </a:extLst>
          </p:cNvPr>
          <p:cNvSpPr txBox="1"/>
          <p:nvPr/>
        </p:nvSpPr>
        <p:spPr>
          <a:xfrm>
            <a:off x="2145513" y="7909595"/>
            <a:ext cx="6909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000" b="1" dirty="0">
                <a:solidFill>
                  <a:srgbClr val="C00000"/>
                </a:solidFill>
              </a:rPr>
              <a:t>次領域</a:t>
            </a:r>
          </a:p>
        </p:txBody>
      </p:sp>
      <p:sp>
        <p:nvSpPr>
          <p:cNvPr id="35" name="文字方塊 34">
            <a:extLst>
              <a:ext uri="{FF2B5EF4-FFF2-40B4-BE49-F238E27FC236}">
                <a16:creationId xmlns:a16="http://schemas.microsoft.com/office/drawing/2014/main" id="{FBABAB67-9A73-4EFA-89F3-B2105B6D80A0}"/>
              </a:ext>
            </a:extLst>
          </p:cNvPr>
          <p:cNvSpPr txBox="1"/>
          <p:nvPr/>
        </p:nvSpPr>
        <p:spPr>
          <a:xfrm>
            <a:off x="3942141" y="7894557"/>
            <a:ext cx="8545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000" b="1" dirty="0">
                <a:solidFill>
                  <a:srgbClr val="C00000"/>
                </a:solidFill>
              </a:rPr>
              <a:t>出版品類型</a:t>
            </a:r>
          </a:p>
        </p:txBody>
      </p:sp>
      <p:sp>
        <p:nvSpPr>
          <p:cNvPr id="36" name="文字方塊 35">
            <a:extLst>
              <a:ext uri="{FF2B5EF4-FFF2-40B4-BE49-F238E27FC236}">
                <a16:creationId xmlns:a16="http://schemas.microsoft.com/office/drawing/2014/main" id="{E6FA6033-9467-4B22-A5DD-E58EBFC82125}"/>
              </a:ext>
            </a:extLst>
          </p:cNvPr>
          <p:cNvSpPr txBox="1"/>
          <p:nvPr/>
        </p:nvSpPr>
        <p:spPr>
          <a:xfrm>
            <a:off x="4615677" y="7889296"/>
            <a:ext cx="6909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000" b="1" dirty="0">
                <a:solidFill>
                  <a:srgbClr val="C00000"/>
                </a:solidFill>
              </a:rPr>
              <a:t>SJR</a:t>
            </a:r>
            <a:r>
              <a:rPr lang="zh-TW" altLang="en-US" sz="1000" b="1" dirty="0">
                <a:solidFill>
                  <a:srgbClr val="C00000"/>
                </a:solidFill>
              </a:rPr>
              <a:t>年度</a:t>
            </a:r>
          </a:p>
        </p:txBody>
      </p:sp>
      <p:sp>
        <p:nvSpPr>
          <p:cNvPr id="37" name="文字方塊 36">
            <a:extLst>
              <a:ext uri="{FF2B5EF4-FFF2-40B4-BE49-F238E27FC236}">
                <a16:creationId xmlns:a16="http://schemas.microsoft.com/office/drawing/2014/main" id="{1A54D147-A70E-45E3-A89E-531594A0BBC2}"/>
              </a:ext>
            </a:extLst>
          </p:cNvPr>
          <p:cNvSpPr txBox="1"/>
          <p:nvPr/>
        </p:nvSpPr>
        <p:spPr>
          <a:xfrm>
            <a:off x="1330985" y="3441700"/>
            <a:ext cx="503806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/>
              <a:t>依據本校論文獎勵辦法，提醒師長</a:t>
            </a:r>
            <a:r>
              <a:rPr lang="en-US" altLang="zh-TW" sz="1200" dirty="0"/>
              <a:t>2024</a:t>
            </a:r>
            <a:r>
              <a:rPr lang="zh-TW" altLang="en-US" sz="1200" dirty="0"/>
              <a:t>年前期刊排名採計方式</a:t>
            </a:r>
            <a:endParaRPr lang="en-US" altLang="zh-TW" sz="1200" dirty="0"/>
          </a:p>
          <a:p>
            <a:r>
              <a:rPr lang="en-US" altLang="zh-TW" sz="1200" dirty="0"/>
              <a:t>2024</a:t>
            </a:r>
            <a:r>
              <a:rPr lang="zh-TW" altLang="en-US" sz="1200" dirty="0"/>
              <a:t>年為例：</a:t>
            </a:r>
            <a:r>
              <a:rPr lang="en-US" altLang="zh-TW" sz="1200" dirty="0"/>
              <a:t>1-6</a:t>
            </a:r>
            <a:r>
              <a:rPr lang="zh-TW" altLang="en-US" sz="1200" dirty="0"/>
              <a:t>月為</a:t>
            </a:r>
            <a:r>
              <a:rPr lang="en-US" altLang="zh-TW" sz="1200" dirty="0"/>
              <a:t>2022</a:t>
            </a:r>
            <a:r>
              <a:rPr lang="zh-TW" altLang="en-US" sz="1200" dirty="0"/>
              <a:t>年</a:t>
            </a:r>
            <a:r>
              <a:rPr lang="en-US" altLang="zh-TW" sz="1200" dirty="0"/>
              <a:t>SJR</a:t>
            </a:r>
            <a:r>
              <a:rPr lang="zh-TW" altLang="en-US" sz="1200" dirty="0"/>
              <a:t>、</a:t>
            </a:r>
            <a:r>
              <a:rPr lang="en-US" altLang="zh-TW" sz="1200" dirty="0"/>
              <a:t>7-12</a:t>
            </a:r>
            <a:r>
              <a:rPr lang="zh-TW" altLang="en-US" sz="1200" dirty="0"/>
              <a:t>月為</a:t>
            </a:r>
            <a:r>
              <a:rPr lang="en-US" altLang="zh-TW" sz="1200" dirty="0"/>
              <a:t>2023</a:t>
            </a:r>
            <a:r>
              <a:rPr lang="zh-TW" altLang="en-US" sz="1200" dirty="0"/>
              <a:t>年</a:t>
            </a:r>
            <a:r>
              <a:rPr lang="en-US" altLang="zh-TW" sz="1200" dirty="0"/>
              <a:t>SJR</a:t>
            </a:r>
          </a:p>
          <a:p>
            <a:r>
              <a:rPr lang="en-US" altLang="zh-TW" sz="1200" dirty="0"/>
              <a:t>2025</a:t>
            </a:r>
            <a:r>
              <a:rPr lang="zh-TW" altLang="en-US" sz="1200" dirty="0"/>
              <a:t>年起期刊排名：不分月份，皆為</a:t>
            </a:r>
            <a:r>
              <a:rPr lang="en-US" altLang="zh-TW" sz="1200" dirty="0"/>
              <a:t>2023</a:t>
            </a:r>
            <a:r>
              <a:rPr lang="zh-TW" altLang="en-US" sz="1200" dirty="0"/>
              <a:t>年</a:t>
            </a:r>
            <a:r>
              <a:rPr lang="en-US" altLang="zh-TW" sz="1200" dirty="0"/>
              <a:t>SJR</a:t>
            </a:r>
          </a:p>
          <a:p>
            <a:r>
              <a:rPr lang="en-US" altLang="zh-TW" sz="1200" dirty="0"/>
              <a:t>2026</a:t>
            </a:r>
            <a:r>
              <a:rPr lang="zh-TW" altLang="en-US" sz="1200" dirty="0"/>
              <a:t>年起期刊排名：不分月份，皆為</a:t>
            </a:r>
            <a:r>
              <a:rPr lang="en-US" altLang="zh-TW" sz="1200" dirty="0"/>
              <a:t>2024</a:t>
            </a:r>
            <a:r>
              <a:rPr lang="zh-TW" altLang="en-US" sz="1200" dirty="0"/>
              <a:t>年</a:t>
            </a:r>
            <a:r>
              <a:rPr lang="en-US" altLang="zh-TW" sz="1200" dirty="0"/>
              <a:t>SJR</a:t>
            </a:r>
          </a:p>
          <a:p>
            <a:r>
              <a:rPr lang="zh-TW" altLang="en-US" sz="1200" dirty="0"/>
              <a:t>其他年度，以此類推。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166731" y="4483298"/>
            <a:ext cx="148590" cy="1609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en-US" altLang="zh-TW" sz="950" dirty="0">
                <a:latin typeface="Times New Roman"/>
                <a:cs typeface="Times New Roman"/>
              </a:rPr>
              <a:t>2</a:t>
            </a:r>
            <a:endParaRPr sz="95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50989" y="828871"/>
            <a:ext cx="4700905" cy="8445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9890">
              <a:lnSpc>
                <a:spcPct val="100000"/>
              </a:lnSpc>
              <a:spcBef>
                <a:spcPts val="135"/>
              </a:spcBef>
            </a:pPr>
            <a:endParaRPr sz="1900" dirty="0">
              <a:latin typeface="微軟正黑體"/>
              <a:cs typeface="微軟正黑體"/>
            </a:endParaRPr>
          </a:p>
          <a:p>
            <a:pPr marL="12700">
              <a:lnSpc>
                <a:spcPct val="100000"/>
              </a:lnSpc>
              <a:spcBef>
                <a:spcPts val="2095"/>
              </a:spcBef>
              <a:tabLst>
                <a:tab pos="323215" algn="l"/>
              </a:tabLst>
            </a:pPr>
            <a:r>
              <a:rPr sz="1700" b="1" spc="-25" dirty="0">
                <a:latin typeface="微軟正黑體"/>
                <a:cs typeface="微軟正黑體"/>
              </a:rPr>
              <a:t>2.</a:t>
            </a:r>
            <a:r>
              <a:rPr lang="en-US" sz="1700" b="1" spc="-25" dirty="0">
                <a:latin typeface="微軟正黑體"/>
                <a:cs typeface="微軟正黑體"/>
              </a:rPr>
              <a:t>	</a:t>
            </a:r>
            <a:r>
              <a:rPr sz="1700" b="1" spc="-25" dirty="0" err="1">
                <a:latin typeface="微軟正黑體"/>
                <a:cs typeface="微軟正黑體"/>
              </a:rPr>
              <a:t>視窗右上角，利用「期刊名」或「</a:t>
            </a:r>
            <a:r>
              <a:rPr sz="1700" b="1" spc="-10" dirty="0" err="1">
                <a:latin typeface="微軟正黑體"/>
                <a:cs typeface="微軟正黑體"/>
              </a:rPr>
              <a:t>ISSN</a:t>
            </a:r>
            <a:r>
              <a:rPr sz="1700" b="1" spc="-35" dirty="0" err="1">
                <a:latin typeface="微軟正黑體"/>
                <a:cs typeface="微軟正黑體"/>
              </a:rPr>
              <a:t>」索引</a:t>
            </a:r>
            <a:endParaRPr sz="1700" dirty="0">
              <a:latin typeface="微軟正黑體"/>
              <a:cs typeface="微軟正黑體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0989" y="2723816"/>
            <a:ext cx="6627661" cy="273152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323215" algn="l"/>
              </a:tabLst>
            </a:pPr>
            <a:r>
              <a:rPr sz="1700" b="1" spc="-25" dirty="0">
                <a:latin typeface="微軟正黑體"/>
                <a:cs typeface="微軟正黑體"/>
              </a:rPr>
              <a:t>3.</a:t>
            </a:r>
            <a:r>
              <a:rPr sz="1700" b="1" dirty="0">
                <a:latin typeface="微軟正黑體"/>
                <a:cs typeface="微軟正黑體"/>
              </a:rPr>
              <a:t>	</a:t>
            </a:r>
            <a:r>
              <a:rPr sz="1700" b="1" spc="-30" dirty="0">
                <a:latin typeface="微軟正黑體"/>
                <a:cs typeface="微軟正黑體"/>
              </a:rPr>
              <a:t>以「</a:t>
            </a:r>
            <a:r>
              <a:rPr sz="1700" b="1" spc="-10" dirty="0">
                <a:latin typeface="微軟正黑體"/>
                <a:cs typeface="微軟正黑體"/>
              </a:rPr>
              <a:t>International</a:t>
            </a:r>
            <a:r>
              <a:rPr sz="1700" b="1" spc="-50" dirty="0">
                <a:latin typeface="微軟正黑體"/>
                <a:cs typeface="微軟正黑體"/>
              </a:rPr>
              <a:t> </a:t>
            </a:r>
            <a:r>
              <a:rPr sz="1700" b="1" dirty="0">
                <a:latin typeface="微軟正黑體"/>
                <a:cs typeface="微軟正黑體"/>
              </a:rPr>
              <a:t>Journal</a:t>
            </a:r>
            <a:r>
              <a:rPr sz="1700" b="1" spc="-50" dirty="0">
                <a:latin typeface="微軟正黑體"/>
                <a:cs typeface="微軟正黑體"/>
              </a:rPr>
              <a:t> </a:t>
            </a:r>
            <a:r>
              <a:rPr sz="1700" b="1" dirty="0">
                <a:latin typeface="微軟正黑體"/>
                <a:cs typeface="微軟正黑體"/>
              </a:rPr>
              <a:t>of</a:t>
            </a:r>
            <a:r>
              <a:rPr sz="1700" b="1" spc="-45" dirty="0">
                <a:latin typeface="微軟正黑體"/>
                <a:cs typeface="微軟正黑體"/>
              </a:rPr>
              <a:t> </a:t>
            </a:r>
            <a:r>
              <a:rPr sz="1700" b="1" spc="-10" dirty="0">
                <a:latin typeface="微軟正黑體"/>
                <a:cs typeface="微軟正黑體"/>
              </a:rPr>
              <a:t>Production</a:t>
            </a:r>
            <a:r>
              <a:rPr sz="1700" b="1" spc="-60" dirty="0">
                <a:latin typeface="微軟正黑體"/>
                <a:cs typeface="微軟正黑體"/>
              </a:rPr>
              <a:t> </a:t>
            </a:r>
            <a:r>
              <a:rPr sz="1700" b="1" spc="-10" dirty="0">
                <a:latin typeface="微軟正黑體"/>
                <a:cs typeface="微軟正黑體"/>
              </a:rPr>
              <a:t>Economics</a:t>
            </a:r>
            <a:r>
              <a:rPr sz="1700" b="1" spc="-35" dirty="0">
                <a:latin typeface="微軟正黑體"/>
                <a:cs typeface="微軟正黑體"/>
              </a:rPr>
              <a:t>」</a:t>
            </a:r>
            <a:r>
              <a:rPr lang="zh-TW" altLang="en-US" sz="1700" b="1" spc="-35" dirty="0">
                <a:latin typeface="微軟正黑體"/>
                <a:cs typeface="微軟正黑體"/>
              </a:rPr>
              <a:t>期刊</a:t>
            </a:r>
            <a:r>
              <a:rPr sz="1700" b="1" spc="-35" dirty="0" err="1">
                <a:latin typeface="微軟正黑體"/>
                <a:cs typeface="微軟正黑體"/>
              </a:rPr>
              <a:t>為例</a:t>
            </a:r>
            <a:endParaRPr sz="1700" dirty="0">
              <a:latin typeface="微軟正黑體"/>
              <a:cs typeface="微軟正黑體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27336" y="6604"/>
            <a:ext cx="7504430" cy="10085107"/>
            <a:chOff x="27336" y="6604"/>
            <a:chExt cx="7504430" cy="10085107"/>
          </a:xfrm>
        </p:grpSpPr>
        <p:sp>
          <p:nvSpPr>
            <p:cNvPr id="11" name="object 11"/>
            <p:cNvSpPr/>
            <p:nvPr/>
          </p:nvSpPr>
          <p:spPr>
            <a:xfrm>
              <a:off x="27336" y="6604"/>
              <a:ext cx="7504430" cy="5340350"/>
            </a:xfrm>
            <a:custGeom>
              <a:avLst/>
              <a:gdLst/>
              <a:ahLst/>
              <a:cxnLst/>
              <a:rect l="l" t="t" r="r" b="b"/>
              <a:pathLst>
                <a:path w="7504430" h="5340350">
                  <a:moveTo>
                    <a:pt x="0" y="0"/>
                  </a:moveTo>
                  <a:lnTo>
                    <a:pt x="7504366" y="0"/>
                  </a:lnTo>
                  <a:lnTo>
                    <a:pt x="7504366" y="5340223"/>
                  </a:lnTo>
                  <a:lnTo>
                    <a:pt x="0" y="5340223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0849" y="5943917"/>
              <a:ext cx="7376134" cy="4147794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8053" y="5951270"/>
              <a:ext cx="760691" cy="484174"/>
            </a:xfrm>
            <a:prstGeom prst="rect">
              <a:avLst/>
            </a:prstGeom>
          </p:spPr>
        </p:pic>
      </p:grpSp>
      <p:sp>
        <p:nvSpPr>
          <p:cNvPr id="14" name="object 14"/>
          <p:cNvSpPr txBox="1"/>
          <p:nvPr/>
        </p:nvSpPr>
        <p:spPr>
          <a:xfrm>
            <a:off x="350989" y="6029520"/>
            <a:ext cx="3131820" cy="8406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9890">
              <a:lnSpc>
                <a:spcPct val="100000"/>
              </a:lnSpc>
              <a:spcBef>
                <a:spcPts val="135"/>
              </a:spcBef>
            </a:pPr>
            <a:r>
              <a:rPr sz="1900" b="1" spc="-25" dirty="0">
                <a:solidFill>
                  <a:srgbClr val="FFFFFF"/>
                </a:solidFill>
                <a:latin typeface="微軟正黑體"/>
                <a:cs typeface="微軟正黑體"/>
              </a:rPr>
              <a:t>SJR</a:t>
            </a:r>
            <a:endParaRPr sz="1900" dirty="0">
              <a:latin typeface="微軟正黑體"/>
              <a:cs typeface="微軟正黑體"/>
            </a:endParaRPr>
          </a:p>
          <a:p>
            <a:pPr marL="12700">
              <a:lnSpc>
                <a:spcPct val="100000"/>
              </a:lnSpc>
              <a:spcBef>
                <a:spcPts val="2095"/>
              </a:spcBef>
              <a:tabLst>
                <a:tab pos="323215" algn="l"/>
              </a:tabLst>
            </a:pPr>
            <a:r>
              <a:rPr sz="1700" b="1" spc="-25" dirty="0">
                <a:latin typeface="微軟正黑體"/>
                <a:cs typeface="微軟正黑體"/>
              </a:rPr>
              <a:t>4.</a:t>
            </a:r>
            <a:r>
              <a:rPr lang="en-US" sz="1700" b="1" spc="-25" dirty="0">
                <a:latin typeface="微軟正黑體"/>
                <a:cs typeface="微軟正黑體"/>
              </a:rPr>
              <a:t>	</a:t>
            </a:r>
            <a:r>
              <a:rPr lang="zh-TW" altLang="en-US" sz="1700" b="1" spc="-25" dirty="0">
                <a:latin typeface="微軟正黑體"/>
                <a:cs typeface="微軟正黑體"/>
              </a:rPr>
              <a:t>選擇類別</a:t>
            </a:r>
            <a:r>
              <a:rPr sz="1700" b="1" spc="-25" dirty="0">
                <a:latin typeface="微軟正黑體"/>
                <a:cs typeface="微軟正黑體"/>
              </a:rPr>
              <a:t>（</a:t>
            </a:r>
            <a:r>
              <a:rPr sz="1700" b="1" spc="-25" dirty="0" err="1">
                <a:latin typeface="微軟正黑體"/>
                <a:cs typeface="微軟正黑體"/>
              </a:rPr>
              <a:t>主學科</a:t>
            </a:r>
            <a:r>
              <a:rPr lang="zh-TW" altLang="en-US" sz="1700" b="1" spc="-25" dirty="0">
                <a:latin typeface="微軟正黑體"/>
                <a:cs typeface="微軟正黑體"/>
              </a:rPr>
              <a:t>及</a:t>
            </a:r>
            <a:r>
              <a:rPr sz="1700" b="1" spc="-25" dirty="0" err="1">
                <a:latin typeface="微軟正黑體"/>
                <a:cs typeface="微軟正黑體"/>
              </a:rPr>
              <a:t>次領域</a:t>
            </a:r>
            <a:r>
              <a:rPr sz="1700" b="1" spc="-50" dirty="0">
                <a:latin typeface="微軟正黑體"/>
                <a:cs typeface="微軟正黑體"/>
              </a:rPr>
              <a:t>）</a:t>
            </a:r>
            <a:endParaRPr sz="1700" dirty="0">
              <a:latin typeface="微軟正黑體"/>
              <a:cs typeface="微軟正黑體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27336" y="5346827"/>
            <a:ext cx="7504430" cy="5340350"/>
          </a:xfrm>
          <a:custGeom>
            <a:avLst/>
            <a:gdLst/>
            <a:ahLst/>
            <a:cxnLst/>
            <a:rect l="l" t="t" r="r" b="b"/>
            <a:pathLst>
              <a:path w="7504430" h="5340350">
                <a:moveTo>
                  <a:pt x="0" y="0"/>
                </a:moveTo>
                <a:lnTo>
                  <a:pt x="7504366" y="0"/>
                </a:lnTo>
                <a:lnTo>
                  <a:pt x="7504366" y="5340223"/>
                </a:lnTo>
                <a:lnTo>
                  <a:pt x="0" y="5340223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7166731" y="9836915"/>
            <a:ext cx="148590" cy="147476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lang="en-US" altLang="zh-TW" sz="950" dirty="0">
                <a:latin typeface="Times New Roman"/>
                <a:cs typeface="Times New Roman"/>
              </a:rPr>
              <a:t>3</a:t>
            </a:r>
            <a:endParaRPr sz="950" dirty="0">
              <a:latin typeface="Times New Roman"/>
              <a:cs typeface="Times New Roman"/>
            </a:endParaRPr>
          </a:p>
        </p:txBody>
      </p:sp>
      <p:pic>
        <p:nvPicPr>
          <p:cNvPr id="24" name="圖片 23">
            <a:extLst>
              <a:ext uri="{FF2B5EF4-FFF2-40B4-BE49-F238E27FC236}">
                <a16:creationId xmlns:a16="http://schemas.microsoft.com/office/drawing/2014/main" id="{E33219CB-9D1B-4B80-A72D-7DAF37D261A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696" y="1862245"/>
            <a:ext cx="2682472" cy="495343"/>
          </a:xfrm>
          <a:prstGeom prst="rect">
            <a:avLst/>
          </a:prstGeom>
          <a:ln w="38100">
            <a:solidFill>
              <a:srgbClr val="C00000"/>
            </a:solidFill>
          </a:ln>
        </p:spPr>
      </p:pic>
      <p:pic>
        <p:nvPicPr>
          <p:cNvPr id="26" name="圖片 25">
            <a:extLst>
              <a:ext uri="{FF2B5EF4-FFF2-40B4-BE49-F238E27FC236}">
                <a16:creationId xmlns:a16="http://schemas.microsoft.com/office/drawing/2014/main" id="{2C0BFD2E-DB39-48A9-A2F1-8750BA99073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696" y="3165886"/>
            <a:ext cx="5593643" cy="1130546"/>
          </a:xfrm>
          <a:prstGeom prst="rect">
            <a:avLst/>
          </a:prstGeom>
          <a:ln w="38100">
            <a:solidFill>
              <a:srgbClr val="C00000"/>
            </a:solidFill>
          </a:ln>
        </p:spPr>
      </p:pic>
      <p:sp>
        <p:nvSpPr>
          <p:cNvPr id="29" name="文字方塊 28">
            <a:extLst>
              <a:ext uri="{FF2B5EF4-FFF2-40B4-BE49-F238E27FC236}">
                <a16:creationId xmlns:a16="http://schemas.microsoft.com/office/drawing/2014/main" id="{F54F8DDB-8B32-49AF-AAB2-5E57C9D1446B}"/>
              </a:ext>
            </a:extLst>
          </p:cNvPr>
          <p:cNvSpPr txBox="1"/>
          <p:nvPr/>
        </p:nvSpPr>
        <p:spPr>
          <a:xfrm>
            <a:off x="304453" y="670646"/>
            <a:ext cx="12795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89890">
              <a:lnSpc>
                <a:spcPct val="100000"/>
              </a:lnSpc>
              <a:spcBef>
                <a:spcPts val="135"/>
              </a:spcBef>
            </a:pPr>
            <a:r>
              <a:rPr lang="en-US" altLang="zh-TW" sz="1800" b="1" spc="-25" dirty="0">
                <a:solidFill>
                  <a:srgbClr val="FFFFFF"/>
                </a:solidFill>
                <a:latin typeface="微軟正黑體"/>
                <a:cs typeface="微軟正黑體"/>
              </a:rPr>
              <a:t>SJR</a:t>
            </a:r>
            <a:endParaRPr lang="en-US" altLang="zh-TW" sz="1800" dirty="0">
              <a:solidFill>
                <a:srgbClr val="FFFFFF"/>
              </a:solidFill>
              <a:latin typeface="微軟正黑體"/>
              <a:cs typeface="微軟正黑體"/>
            </a:endParaRPr>
          </a:p>
        </p:txBody>
      </p:sp>
      <p:pic>
        <p:nvPicPr>
          <p:cNvPr id="31" name="圖片 30">
            <a:extLst>
              <a:ext uri="{FF2B5EF4-FFF2-40B4-BE49-F238E27FC236}">
                <a16:creationId xmlns:a16="http://schemas.microsoft.com/office/drawing/2014/main" id="{3E043F97-7D08-49C1-A20B-6684E3D20B67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10" t="33960" r="2226" b="312"/>
          <a:stretch/>
        </p:blipFill>
        <p:spPr>
          <a:xfrm>
            <a:off x="410807" y="7032407"/>
            <a:ext cx="6755924" cy="2791241"/>
          </a:xfrm>
          <a:prstGeom prst="rect">
            <a:avLst/>
          </a:prstGeom>
          <a:ln w="38100">
            <a:noFill/>
          </a:ln>
        </p:spPr>
      </p:pic>
      <p:sp>
        <p:nvSpPr>
          <p:cNvPr id="32" name="文字方塊 31">
            <a:extLst>
              <a:ext uri="{FF2B5EF4-FFF2-40B4-BE49-F238E27FC236}">
                <a16:creationId xmlns:a16="http://schemas.microsoft.com/office/drawing/2014/main" id="{6D18680E-4287-40E8-B096-03F8C6636B48}"/>
              </a:ext>
            </a:extLst>
          </p:cNvPr>
          <p:cNvSpPr txBox="1"/>
          <p:nvPr/>
        </p:nvSpPr>
        <p:spPr>
          <a:xfrm>
            <a:off x="3378089" y="6489606"/>
            <a:ext cx="38629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b="1" dirty="0">
                <a:solidFill>
                  <a:srgbClr val="C00000"/>
                </a:solidFill>
              </a:rPr>
              <a:t>點選「</a:t>
            </a:r>
            <a:r>
              <a:rPr lang="en-US" altLang="zh-TW" sz="1200" b="1" dirty="0">
                <a:solidFill>
                  <a:srgbClr val="C00000"/>
                </a:solidFill>
              </a:rPr>
              <a:t>International Journal of Production Economics</a:t>
            </a:r>
            <a:r>
              <a:rPr lang="zh-TW" altLang="en-US" sz="1200" b="1" dirty="0">
                <a:solidFill>
                  <a:srgbClr val="C00000"/>
                </a:solidFill>
              </a:rPr>
              <a:t>」</a:t>
            </a:r>
            <a:r>
              <a:rPr lang="en-US" altLang="zh-TW" sz="1200" b="1" dirty="0">
                <a:solidFill>
                  <a:srgbClr val="C00000"/>
                </a:solidFill>
                <a:sym typeface="Wingdings" panose="05000000000000000000" pitchFamily="2" charset="2"/>
              </a:rPr>
              <a:t></a:t>
            </a:r>
            <a:r>
              <a:rPr lang="zh-TW" altLang="en-US" sz="1200" b="1" dirty="0">
                <a:solidFill>
                  <a:srgbClr val="C00000"/>
                </a:solidFill>
                <a:sym typeface="Wingdings" panose="05000000000000000000" pitchFamily="2" charset="2"/>
              </a:rPr>
              <a:t>期刊之</a:t>
            </a:r>
            <a:r>
              <a:rPr lang="zh-TW" altLang="en-US" sz="1200" b="1" dirty="0">
                <a:solidFill>
                  <a:srgbClr val="C00000"/>
                </a:solidFill>
              </a:rPr>
              <a:t>主學科及次領域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F5DADAE5-422B-4A9E-961E-9EFB4259EA2A}"/>
              </a:ext>
            </a:extLst>
          </p:cNvPr>
          <p:cNvSpPr txBox="1"/>
          <p:nvPr/>
        </p:nvSpPr>
        <p:spPr>
          <a:xfrm>
            <a:off x="1563764" y="8017002"/>
            <a:ext cx="1143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600" b="1" dirty="0">
                <a:solidFill>
                  <a:srgbClr val="C00000"/>
                </a:solidFill>
              </a:rPr>
              <a:t>主</a:t>
            </a:r>
            <a:endParaRPr lang="en-US" altLang="zh-TW" sz="1600" b="1" dirty="0">
              <a:solidFill>
                <a:srgbClr val="C00000"/>
              </a:solidFill>
            </a:endParaRPr>
          </a:p>
          <a:p>
            <a:r>
              <a:rPr lang="zh-TW" altLang="en-US" sz="1600" b="1" dirty="0">
                <a:solidFill>
                  <a:srgbClr val="C00000"/>
                </a:solidFill>
              </a:rPr>
              <a:t>學</a:t>
            </a:r>
            <a:endParaRPr lang="en-US" altLang="zh-TW" sz="1600" b="1" dirty="0">
              <a:solidFill>
                <a:srgbClr val="C00000"/>
              </a:solidFill>
            </a:endParaRPr>
          </a:p>
          <a:p>
            <a:r>
              <a:rPr lang="zh-TW" altLang="en-US" sz="1600" b="1" dirty="0">
                <a:solidFill>
                  <a:srgbClr val="C00000"/>
                </a:solidFill>
              </a:rPr>
              <a:t>科</a:t>
            </a:r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728AD2B7-6D14-47FB-AB8F-BDF66034F38E}"/>
              </a:ext>
            </a:extLst>
          </p:cNvPr>
          <p:cNvSpPr/>
          <p:nvPr/>
        </p:nvSpPr>
        <p:spPr>
          <a:xfrm>
            <a:off x="2706764" y="7242501"/>
            <a:ext cx="2062086" cy="31780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id="{622C64D1-63FC-4B20-8AD9-4ED31D92133F}"/>
              </a:ext>
            </a:extLst>
          </p:cNvPr>
          <p:cNvSpPr/>
          <p:nvPr/>
        </p:nvSpPr>
        <p:spPr>
          <a:xfrm>
            <a:off x="2706764" y="8084654"/>
            <a:ext cx="1542266" cy="16073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CA010C7F-2C60-40D6-A5A0-437D6EF02D23}"/>
              </a:ext>
            </a:extLst>
          </p:cNvPr>
          <p:cNvSpPr/>
          <p:nvPr/>
        </p:nvSpPr>
        <p:spPr>
          <a:xfrm>
            <a:off x="2706764" y="8637211"/>
            <a:ext cx="1919942" cy="29345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8" name="矩形 37">
            <a:extLst>
              <a:ext uri="{FF2B5EF4-FFF2-40B4-BE49-F238E27FC236}">
                <a16:creationId xmlns:a16="http://schemas.microsoft.com/office/drawing/2014/main" id="{11F9256E-58E0-4096-AD79-77E4A46CF627}"/>
              </a:ext>
            </a:extLst>
          </p:cNvPr>
          <p:cNvSpPr/>
          <p:nvPr/>
        </p:nvSpPr>
        <p:spPr>
          <a:xfrm>
            <a:off x="2706764" y="9344623"/>
            <a:ext cx="1071486" cy="11451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3" name="文字方塊 42">
            <a:extLst>
              <a:ext uri="{FF2B5EF4-FFF2-40B4-BE49-F238E27FC236}">
                <a16:creationId xmlns:a16="http://schemas.microsoft.com/office/drawing/2014/main" id="{F1A48E86-AC42-4A67-8FFB-E66BC1E67DC1}"/>
              </a:ext>
            </a:extLst>
          </p:cNvPr>
          <p:cNvSpPr txBox="1"/>
          <p:nvPr/>
        </p:nvSpPr>
        <p:spPr>
          <a:xfrm>
            <a:off x="5746763" y="8281926"/>
            <a:ext cx="3580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600" b="1" dirty="0">
                <a:solidFill>
                  <a:schemeClr val="tx1"/>
                </a:solidFill>
              </a:rPr>
              <a:t>次</a:t>
            </a:r>
            <a:endParaRPr lang="en-US" altLang="zh-TW" sz="1600" b="1" dirty="0">
              <a:solidFill>
                <a:schemeClr val="tx1"/>
              </a:solidFill>
            </a:endParaRPr>
          </a:p>
          <a:p>
            <a:r>
              <a:rPr lang="zh-TW" altLang="en-US" sz="1600" b="1" dirty="0">
                <a:solidFill>
                  <a:schemeClr val="tx1"/>
                </a:solidFill>
              </a:rPr>
              <a:t>領</a:t>
            </a:r>
            <a:endParaRPr lang="en-US" altLang="zh-TW" sz="1600" b="1" dirty="0">
              <a:solidFill>
                <a:schemeClr val="tx1"/>
              </a:solidFill>
            </a:endParaRPr>
          </a:p>
          <a:p>
            <a:r>
              <a:rPr lang="zh-TW" altLang="en-US" sz="1600" b="1" dirty="0">
                <a:solidFill>
                  <a:schemeClr val="tx1"/>
                </a:solidFill>
              </a:rPr>
              <a:t>域</a:t>
            </a:r>
            <a:endParaRPr lang="en-US" altLang="zh-TW" sz="1600" b="1" dirty="0">
              <a:solidFill>
                <a:schemeClr val="tx1"/>
              </a:solidFill>
            </a:endParaRPr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id="{9217BF8E-DB84-4A63-9DDA-1D165E49918E}"/>
              </a:ext>
            </a:extLst>
          </p:cNvPr>
          <p:cNvSpPr/>
          <p:nvPr/>
        </p:nvSpPr>
        <p:spPr>
          <a:xfrm>
            <a:off x="2944499" y="7594505"/>
            <a:ext cx="1966495" cy="4358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1" name="矩形 40">
            <a:extLst>
              <a:ext uri="{FF2B5EF4-FFF2-40B4-BE49-F238E27FC236}">
                <a16:creationId xmlns:a16="http://schemas.microsoft.com/office/drawing/2014/main" id="{53CFE6B6-8FC4-46B7-A6F1-ED8C4BF6D368}"/>
              </a:ext>
            </a:extLst>
          </p:cNvPr>
          <p:cNvSpPr/>
          <p:nvPr/>
        </p:nvSpPr>
        <p:spPr>
          <a:xfrm>
            <a:off x="2944500" y="8289426"/>
            <a:ext cx="1966495" cy="2934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id="{1035B67D-301A-41F4-BFF1-0CB8BDE36817}"/>
              </a:ext>
            </a:extLst>
          </p:cNvPr>
          <p:cNvSpPr/>
          <p:nvPr/>
        </p:nvSpPr>
        <p:spPr>
          <a:xfrm>
            <a:off x="2948839" y="8961049"/>
            <a:ext cx="1962155" cy="3037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4" name="矩形 43">
            <a:extLst>
              <a:ext uri="{FF2B5EF4-FFF2-40B4-BE49-F238E27FC236}">
                <a16:creationId xmlns:a16="http://schemas.microsoft.com/office/drawing/2014/main" id="{26D32EA1-FD53-4613-BBB6-E8E94975E89B}"/>
              </a:ext>
            </a:extLst>
          </p:cNvPr>
          <p:cNvSpPr/>
          <p:nvPr/>
        </p:nvSpPr>
        <p:spPr>
          <a:xfrm>
            <a:off x="2948840" y="9503485"/>
            <a:ext cx="1962155" cy="3037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8" name="弧形 47">
            <a:extLst>
              <a:ext uri="{FF2B5EF4-FFF2-40B4-BE49-F238E27FC236}">
                <a16:creationId xmlns:a16="http://schemas.microsoft.com/office/drawing/2014/main" id="{5588FFFA-654C-4F70-B0E3-951CA998BC06}"/>
              </a:ext>
            </a:extLst>
          </p:cNvPr>
          <p:cNvSpPr/>
          <p:nvPr/>
        </p:nvSpPr>
        <p:spPr>
          <a:xfrm rot="2783154">
            <a:off x="2396466" y="7099800"/>
            <a:ext cx="3276600" cy="2849414"/>
          </a:xfrm>
          <a:prstGeom prst="arc">
            <a:avLst>
              <a:gd name="adj1" fmla="val 17088378"/>
              <a:gd name="adj2" fmla="val 21569349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0" name="弧形 49">
            <a:extLst>
              <a:ext uri="{FF2B5EF4-FFF2-40B4-BE49-F238E27FC236}">
                <a16:creationId xmlns:a16="http://schemas.microsoft.com/office/drawing/2014/main" id="{C8BD94CC-F73C-4563-9F3F-BEDE67F67DD8}"/>
              </a:ext>
            </a:extLst>
          </p:cNvPr>
          <p:cNvSpPr/>
          <p:nvPr/>
        </p:nvSpPr>
        <p:spPr>
          <a:xfrm rot="13322616">
            <a:off x="2096242" y="7142912"/>
            <a:ext cx="3276600" cy="2849414"/>
          </a:xfrm>
          <a:prstGeom prst="arc">
            <a:avLst>
              <a:gd name="adj1" fmla="val 17088378"/>
              <a:gd name="adj2" fmla="val 21569349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7166731" y="4483298"/>
            <a:ext cx="148590" cy="1609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en-US" altLang="zh-TW" sz="950" b="1" i="1" spc="-25" dirty="0">
                <a:solidFill>
                  <a:srgbClr val="953634"/>
                </a:solidFill>
                <a:latin typeface="Times New Roman"/>
                <a:cs typeface="Times New Roman"/>
              </a:rPr>
              <a:t>4</a:t>
            </a:r>
            <a:r>
              <a:rPr sz="950" b="1" i="1" spc="-25" dirty="0">
                <a:solidFill>
                  <a:srgbClr val="953634"/>
                </a:solidFill>
                <a:latin typeface="Times New Roman"/>
                <a:cs typeface="Times New Roman"/>
              </a:rPr>
              <a:t>2</a:t>
            </a:r>
            <a:endParaRPr sz="95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0989" y="689297"/>
            <a:ext cx="4494061" cy="8406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9890">
              <a:lnSpc>
                <a:spcPct val="100000"/>
              </a:lnSpc>
              <a:spcBef>
                <a:spcPts val="135"/>
              </a:spcBef>
            </a:pPr>
            <a:r>
              <a:rPr sz="1900" b="1" spc="-25" dirty="0">
                <a:solidFill>
                  <a:srgbClr val="FFFFFF"/>
                </a:solidFill>
                <a:latin typeface="微軟正黑體"/>
                <a:cs typeface="微軟正黑體"/>
              </a:rPr>
              <a:t>SJR</a:t>
            </a:r>
            <a:endParaRPr sz="1900" dirty="0">
              <a:latin typeface="微軟正黑體"/>
              <a:cs typeface="微軟正黑體"/>
            </a:endParaRPr>
          </a:p>
          <a:p>
            <a:pPr marL="12700">
              <a:lnSpc>
                <a:spcPct val="100000"/>
              </a:lnSpc>
              <a:spcBef>
                <a:spcPts val="2095"/>
              </a:spcBef>
              <a:tabLst>
                <a:tab pos="323215" algn="l"/>
              </a:tabLst>
            </a:pPr>
            <a:r>
              <a:rPr sz="1700" b="1" spc="-25" dirty="0">
                <a:latin typeface="微軟正黑體"/>
                <a:cs typeface="微軟正黑體"/>
              </a:rPr>
              <a:t>5.</a:t>
            </a:r>
            <a:r>
              <a:rPr sz="1700" b="1" dirty="0">
                <a:latin typeface="微軟正黑體"/>
                <a:cs typeface="微軟正黑體"/>
              </a:rPr>
              <a:t>	</a:t>
            </a:r>
            <a:r>
              <a:rPr sz="1700" b="1" spc="-20" dirty="0">
                <a:latin typeface="微軟正黑體"/>
                <a:cs typeface="微軟正黑體"/>
              </a:rPr>
              <a:t>出版品類型  </a:t>
            </a:r>
            <a:r>
              <a:rPr sz="1700" b="1" spc="-20" dirty="0" err="1">
                <a:latin typeface="微軟正黑體"/>
                <a:cs typeface="微軟正黑體"/>
              </a:rPr>
              <a:t>選擇「Journal</a:t>
            </a:r>
            <a:r>
              <a:rPr sz="1700" b="1" spc="-35" dirty="0" err="1">
                <a:latin typeface="微軟正黑體"/>
                <a:cs typeface="微軟正黑體"/>
              </a:rPr>
              <a:t>」並確認</a:t>
            </a:r>
            <a:endParaRPr sz="1700" dirty="0">
              <a:latin typeface="微軟正黑體"/>
              <a:cs typeface="微軟正黑體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27019" y="6286"/>
            <a:ext cx="7505065" cy="10085705"/>
            <a:chOff x="27019" y="6286"/>
            <a:chExt cx="7505065" cy="10085705"/>
          </a:xfrm>
        </p:grpSpPr>
        <p:sp>
          <p:nvSpPr>
            <p:cNvPr id="7" name="object 7"/>
            <p:cNvSpPr/>
            <p:nvPr/>
          </p:nvSpPr>
          <p:spPr>
            <a:xfrm>
              <a:off x="27336" y="6604"/>
              <a:ext cx="7504430" cy="5340350"/>
            </a:xfrm>
            <a:custGeom>
              <a:avLst/>
              <a:gdLst/>
              <a:ahLst/>
              <a:cxnLst/>
              <a:rect l="l" t="t" r="r" b="b"/>
              <a:pathLst>
                <a:path w="7504430" h="5340350">
                  <a:moveTo>
                    <a:pt x="0" y="0"/>
                  </a:moveTo>
                  <a:lnTo>
                    <a:pt x="7504366" y="0"/>
                  </a:lnTo>
                  <a:lnTo>
                    <a:pt x="7504366" y="5340223"/>
                  </a:lnTo>
                  <a:lnTo>
                    <a:pt x="0" y="5340223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0849" y="5943917"/>
              <a:ext cx="7376134" cy="414779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8053" y="5951270"/>
              <a:ext cx="760691" cy="484174"/>
            </a:xfrm>
            <a:prstGeom prst="rect">
              <a:avLst/>
            </a:prstGeom>
          </p:spPr>
        </p:pic>
      </p:grpSp>
      <p:sp>
        <p:nvSpPr>
          <p:cNvPr id="10" name="object 10"/>
          <p:cNvSpPr txBox="1"/>
          <p:nvPr/>
        </p:nvSpPr>
        <p:spPr>
          <a:xfrm>
            <a:off x="350989" y="6029520"/>
            <a:ext cx="3760470" cy="8445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9890">
              <a:lnSpc>
                <a:spcPct val="100000"/>
              </a:lnSpc>
              <a:spcBef>
                <a:spcPts val="135"/>
              </a:spcBef>
            </a:pPr>
            <a:r>
              <a:rPr sz="1900" b="1" spc="-25" dirty="0">
                <a:solidFill>
                  <a:srgbClr val="FFFFFF"/>
                </a:solidFill>
                <a:latin typeface="微軟正黑體"/>
                <a:cs typeface="微軟正黑體"/>
              </a:rPr>
              <a:t>SJR</a:t>
            </a:r>
            <a:endParaRPr sz="1900">
              <a:latin typeface="微軟正黑體"/>
              <a:cs typeface="微軟正黑體"/>
            </a:endParaRPr>
          </a:p>
          <a:p>
            <a:pPr marL="12700">
              <a:lnSpc>
                <a:spcPct val="100000"/>
              </a:lnSpc>
              <a:spcBef>
                <a:spcPts val="2095"/>
              </a:spcBef>
              <a:tabLst>
                <a:tab pos="323215" algn="l"/>
              </a:tabLst>
            </a:pPr>
            <a:r>
              <a:rPr sz="1700" b="1" spc="-25" dirty="0">
                <a:latin typeface="微軟正黑體"/>
                <a:cs typeface="微軟正黑體"/>
              </a:rPr>
              <a:t>6.</a:t>
            </a:r>
            <a:r>
              <a:rPr sz="1700" b="1" dirty="0">
                <a:latin typeface="微軟正黑體"/>
                <a:cs typeface="微軟正黑體"/>
              </a:rPr>
              <a:t>	</a:t>
            </a:r>
            <a:r>
              <a:rPr sz="1700" b="1" spc="-10" dirty="0">
                <a:latin typeface="微軟正黑體"/>
                <a:cs typeface="微軟正黑體"/>
              </a:rPr>
              <a:t>SJR</a:t>
            </a:r>
            <a:r>
              <a:rPr sz="1700" b="1" spc="-30" dirty="0">
                <a:latin typeface="微軟正黑體"/>
                <a:cs typeface="微軟正黑體"/>
              </a:rPr>
              <a:t>年度 依出版日期選擇年度並確認</a:t>
            </a:r>
            <a:endParaRPr sz="1700">
              <a:latin typeface="微軟正黑體"/>
              <a:cs typeface="微軟正黑體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7336" y="5346827"/>
            <a:ext cx="7504430" cy="5340350"/>
          </a:xfrm>
          <a:custGeom>
            <a:avLst/>
            <a:gdLst/>
            <a:ahLst/>
            <a:cxnLst/>
            <a:rect l="l" t="t" r="r" b="b"/>
            <a:pathLst>
              <a:path w="7504430" h="5340350">
                <a:moveTo>
                  <a:pt x="0" y="0"/>
                </a:moveTo>
                <a:lnTo>
                  <a:pt x="7504366" y="0"/>
                </a:lnTo>
                <a:lnTo>
                  <a:pt x="7504366" y="5340223"/>
                </a:lnTo>
                <a:lnTo>
                  <a:pt x="0" y="5340223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7166731" y="9836915"/>
            <a:ext cx="148590" cy="147476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lang="en-US" altLang="zh-TW" sz="950" b="1" i="1" spc="-25" dirty="0">
                <a:solidFill>
                  <a:srgbClr val="953634"/>
                </a:solidFill>
                <a:latin typeface="Times New Roman"/>
                <a:cs typeface="Times New Roman"/>
              </a:rPr>
              <a:t>5</a:t>
            </a:r>
            <a:endParaRPr sz="950" dirty="0">
              <a:latin typeface="Times New Roman"/>
              <a:cs typeface="Times New Roman"/>
            </a:endParaRPr>
          </a:p>
        </p:txBody>
      </p:sp>
      <p:pic>
        <p:nvPicPr>
          <p:cNvPr id="18" name="圖片 17">
            <a:extLst>
              <a:ext uri="{FF2B5EF4-FFF2-40B4-BE49-F238E27FC236}">
                <a16:creationId xmlns:a16="http://schemas.microsoft.com/office/drawing/2014/main" id="{715ED5DF-32C3-4287-95A3-34DF3665651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4" t="4006" r="1846" b="80613"/>
          <a:stretch/>
        </p:blipFill>
        <p:spPr>
          <a:xfrm>
            <a:off x="350989" y="1683854"/>
            <a:ext cx="6703861" cy="603796"/>
          </a:xfrm>
          <a:prstGeom prst="rect">
            <a:avLst/>
          </a:prstGeom>
          <a:ln w="38100">
            <a:noFill/>
          </a:ln>
        </p:spPr>
      </p:pic>
      <p:pic>
        <p:nvPicPr>
          <p:cNvPr id="20" name="圖片 19">
            <a:extLst>
              <a:ext uri="{FF2B5EF4-FFF2-40B4-BE49-F238E27FC236}">
                <a16:creationId xmlns:a16="http://schemas.microsoft.com/office/drawing/2014/main" id="{22F73C86-918B-4181-B08C-34F827BA019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2975"/>
          <a:stretch/>
        </p:blipFill>
        <p:spPr>
          <a:xfrm>
            <a:off x="381038" y="3476779"/>
            <a:ext cx="6785693" cy="650721"/>
          </a:xfrm>
          <a:prstGeom prst="rect">
            <a:avLst/>
          </a:prstGeom>
          <a:ln w="38100">
            <a:noFill/>
          </a:ln>
        </p:spPr>
      </p:pic>
      <p:sp>
        <p:nvSpPr>
          <p:cNvPr id="21" name="文字方塊 20">
            <a:extLst>
              <a:ext uri="{FF2B5EF4-FFF2-40B4-BE49-F238E27FC236}">
                <a16:creationId xmlns:a16="http://schemas.microsoft.com/office/drawing/2014/main" id="{48828C75-26CB-4425-B21B-57E355C94D45}"/>
              </a:ext>
            </a:extLst>
          </p:cNvPr>
          <p:cNvSpPr txBox="1"/>
          <p:nvPr/>
        </p:nvSpPr>
        <p:spPr>
          <a:xfrm>
            <a:off x="1133563" y="2870477"/>
            <a:ext cx="32826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200" b="1" dirty="0">
                <a:solidFill>
                  <a:srgbClr val="C00000"/>
                </a:solidFill>
              </a:rPr>
              <a:t>點進後</a:t>
            </a:r>
            <a:r>
              <a:rPr lang="en-US" altLang="zh-TW" sz="1200" b="1" dirty="0">
                <a:solidFill>
                  <a:srgbClr val="C00000"/>
                </a:solidFill>
              </a:rPr>
              <a:t>”</a:t>
            </a:r>
            <a:r>
              <a:rPr lang="zh-TW" altLang="en-US" sz="1200" b="1" dirty="0">
                <a:solidFill>
                  <a:srgbClr val="C00000"/>
                </a:solidFill>
              </a:rPr>
              <a:t>出版品類型</a:t>
            </a:r>
            <a:r>
              <a:rPr lang="en-US" altLang="zh-TW" sz="1200" b="1" dirty="0">
                <a:solidFill>
                  <a:srgbClr val="C00000"/>
                </a:solidFill>
              </a:rPr>
              <a:t>”</a:t>
            </a:r>
            <a:r>
              <a:rPr lang="zh-TW" altLang="en-US" sz="1200" b="1" dirty="0">
                <a:solidFill>
                  <a:srgbClr val="C00000"/>
                </a:solidFill>
              </a:rPr>
              <a:t>為</a:t>
            </a:r>
            <a:r>
              <a:rPr lang="en-US" altLang="zh-TW" sz="1200" b="1" dirty="0">
                <a:solidFill>
                  <a:srgbClr val="C00000"/>
                </a:solidFill>
              </a:rPr>
              <a:t>"ALL types“</a:t>
            </a:r>
          </a:p>
          <a:p>
            <a:pPr algn="ctr"/>
            <a:r>
              <a:rPr lang="zh-TW" altLang="en-US" sz="1200" b="1" dirty="0">
                <a:solidFill>
                  <a:srgbClr val="C00000"/>
                </a:solidFill>
              </a:rPr>
              <a:t>應更改選取為</a:t>
            </a:r>
            <a:r>
              <a:rPr lang="en-US" altLang="zh-TW" sz="1200" b="1" dirty="0">
                <a:solidFill>
                  <a:srgbClr val="C00000"/>
                </a:solidFill>
              </a:rPr>
              <a:t>“Journals” </a:t>
            </a:r>
            <a:endParaRPr lang="zh-TW" altLang="en-US" sz="1200" b="1" dirty="0">
              <a:solidFill>
                <a:srgbClr val="C00000"/>
              </a:solidFill>
            </a:endParaRP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D852606F-9C97-441E-A647-10D36315AD60}"/>
              </a:ext>
            </a:extLst>
          </p:cNvPr>
          <p:cNvSpPr/>
          <p:nvPr/>
        </p:nvSpPr>
        <p:spPr>
          <a:xfrm>
            <a:off x="5168704" y="1529912"/>
            <a:ext cx="709050" cy="2597588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24" name="圖片 23">
            <a:extLst>
              <a:ext uri="{FF2B5EF4-FFF2-40B4-BE49-F238E27FC236}">
                <a16:creationId xmlns:a16="http://schemas.microsoft.com/office/drawing/2014/main" id="{685CBCF4-EB12-47F2-9E97-530277BCB8E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128" y="6899881"/>
            <a:ext cx="6824473" cy="3012500"/>
          </a:xfrm>
          <a:prstGeom prst="rect">
            <a:avLst/>
          </a:prstGeom>
        </p:spPr>
      </p:pic>
      <p:sp>
        <p:nvSpPr>
          <p:cNvPr id="25" name="矩形 24">
            <a:extLst>
              <a:ext uri="{FF2B5EF4-FFF2-40B4-BE49-F238E27FC236}">
                <a16:creationId xmlns:a16="http://schemas.microsoft.com/office/drawing/2014/main" id="{8894916F-BAE1-4E52-B272-748AE480ABBA}"/>
              </a:ext>
            </a:extLst>
          </p:cNvPr>
          <p:cNvSpPr/>
          <p:nvPr/>
        </p:nvSpPr>
        <p:spPr>
          <a:xfrm>
            <a:off x="5877754" y="7024204"/>
            <a:ext cx="1024696" cy="303696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7F64A2F3-E797-4FED-969D-0DA8F6CEE9CC}"/>
              </a:ext>
            </a:extLst>
          </p:cNvPr>
          <p:cNvSpPr txBox="1"/>
          <p:nvPr/>
        </p:nvSpPr>
        <p:spPr>
          <a:xfrm>
            <a:off x="4203721" y="6315106"/>
            <a:ext cx="31003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600" b="1" dirty="0">
                <a:solidFill>
                  <a:srgbClr val="C00000"/>
                </a:solidFill>
              </a:rPr>
              <a:t>以</a:t>
            </a:r>
            <a:r>
              <a:rPr lang="en-US" altLang="zh-TW" sz="1600" b="1" dirty="0">
                <a:solidFill>
                  <a:srgbClr val="C00000"/>
                </a:solidFill>
              </a:rPr>
              <a:t>2026</a:t>
            </a:r>
            <a:r>
              <a:rPr lang="zh-TW" altLang="en-US" sz="1600" b="1" dirty="0">
                <a:solidFill>
                  <a:srgbClr val="C00000"/>
                </a:solidFill>
              </a:rPr>
              <a:t>年為例：</a:t>
            </a:r>
            <a:endParaRPr lang="en-US" altLang="zh-TW" sz="1600" b="1" dirty="0">
              <a:solidFill>
                <a:srgbClr val="C00000"/>
              </a:solidFill>
            </a:endParaRPr>
          </a:p>
          <a:p>
            <a:pPr algn="ctr"/>
            <a:r>
              <a:rPr lang="en-US" altLang="zh-TW" sz="1600" b="1" dirty="0">
                <a:solidFill>
                  <a:srgbClr val="C00000"/>
                </a:solidFill>
              </a:rPr>
              <a:t>2026</a:t>
            </a:r>
            <a:r>
              <a:rPr lang="zh-TW" altLang="en-US" sz="1600" b="1" dirty="0">
                <a:solidFill>
                  <a:srgbClr val="C00000"/>
                </a:solidFill>
              </a:rPr>
              <a:t>年出版請選擇年度為</a:t>
            </a:r>
            <a:r>
              <a:rPr lang="en-US" altLang="zh-TW" sz="1600" b="1" dirty="0">
                <a:solidFill>
                  <a:srgbClr val="C00000"/>
                </a:solidFill>
              </a:rPr>
              <a:t>“2024”</a:t>
            </a:r>
            <a:endParaRPr lang="zh-TW" altLang="en-US" sz="1600" b="1" dirty="0">
              <a:solidFill>
                <a:srgbClr val="C00000"/>
              </a:solidFill>
            </a:endParaRPr>
          </a:p>
        </p:txBody>
      </p:sp>
      <p:cxnSp>
        <p:nvCxnSpPr>
          <p:cNvPr id="11" name="直線接點 10">
            <a:extLst>
              <a:ext uri="{FF2B5EF4-FFF2-40B4-BE49-F238E27FC236}">
                <a16:creationId xmlns:a16="http://schemas.microsoft.com/office/drawing/2014/main" id="{4437B955-73D8-43F0-B3F8-7863254EC2A7}"/>
              </a:ext>
            </a:extLst>
          </p:cNvPr>
          <p:cNvCxnSpPr>
            <a:cxnSpLocks/>
          </p:cNvCxnSpPr>
          <p:nvPr/>
        </p:nvCxnSpPr>
        <p:spPr>
          <a:xfrm>
            <a:off x="5454650" y="1686251"/>
            <a:ext cx="304800" cy="23964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接點 12">
            <a:extLst>
              <a:ext uri="{FF2B5EF4-FFF2-40B4-BE49-F238E27FC236}">
                <a16:creationId xmlns:a16="http://schemas.microsoft.com/office/drawing/2014/main" id="{8592C757-2755-4D55-A912-1E283DEA6CA8}"/>
              </a:ext>
            </a:extLst>
          </p:cNvPr>
          <p:cNvCxnSpPr>
            <a:cxnSpLocks/>
          </p:cNvCxnSpPr>
          <p:nvPr/>
        </p:nvCxnSpPr>
        <p:spPr>
          <a:xfrm flipH="1">
            <a:off x="5497463" y="1662595"/>
            <a:ext cx="219173" cy="28459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>
            <a:extLst>
              <a:ext uri="{FF2B5EF4-FFF2-40B4-BE49-F238E27FC236}">
                <a16:creationId xmlns:a16="http://schemas.microsoft.com/office/drawing/2014/main" id="{0FBE880D-EA96-4F56-B39A-3406FAFF1CFB}"/>
              </a:ext>
            </a:extLst>
          </p:cNvPr>
          <p:cNvCxnSpPr>
            <a:cxnSpLocks/>
          </p:cNvCxnSpPr>
          <p:nvPr/>
        </p:nvCxnSpPr>
        <p:spPr>
          <a:xfrm>
            <a:off x="5491496" y="3533516"/>
            <a:ext cx="152400" cy="1317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接點 26">
            <a:extLst>
              <a:ext uri="{FF2B5EF4-FFF2-40B4-BE49-F238E27FC236}">
                <a16:creationId xmlns:a16="http://schemas.microsoft.com/office/drawing/2014/main" id="{DF440759-CE34-46EB-99CB-80FB4721C614}"/>
              </a:ext>
            </a:extLst>
          </p:cNvPr>
          <p:cNvCxnSpPr>
            <a:cxnSpLocks/>
          </p:cNvCxnSpPr>
          <p:nvPr/>
        </p:nvCxnSpPr>
        <p:spPr>
          <a:xfrm flipH="1">
            <a:off x="5637098" y="3302606"/>
            <a:ext cx="171254" cy="36491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文字方塊 32">
            <a:extLst>
              <a:ext uri="{FF2B5EF4-FFF2-40B4-BE49-F238E27FC236}">
                <a16:creationId xmlns:a16="http://schemas.microsoft.com/office/drawing/2014/main" id="{C58901B1-7E4D-4AB8-8DAA-CBCAB34563CC}"/>
              </a:ext>
            </a:extLst>
          </p:cNvPr>
          <p:cNvSpPr txBox="1"/>
          <p:nvPr/>
        </p:nvSpPr>
        <p:spPr>
          <a:xfrm>
            <a:off x="501650" y="2441592"/>
            <a:ext cx="449406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en-US" sz="1200" b="1" dirty="0">
                <a:solidFill>
                  <a:srgbClr val="C00000"/>
                </a:solidFill>
              </a:rPr>
              <a:t>這邊以</a:t>
            </a:r>
            <a:r>
              <a:rPr lang="en-US" altLang="zh-TW" sz="1200" b="1" dirty="0">
                <a:solidFill>
                  <a:srgbClr val="C00000"/>
                </a:solidFill>
              </a:rPr>
              <a:t>Decision Sciences(</a:t>
            </a:r>
            <a:r>
              <a:rPr lang="zh-TW" altLang="en-US" sz="1200" b="1" dirty="0">
                <a:solidFill>
                  <a:srgbClr val="C00000"/>
                </a:solidFill>
              </a:rPr>
              <a:t>主學科</a:t>
            </a:r>
            <a:r>
              <a:rPr lang="en-US" altLang="zh-TW" sz="1200" b="1" dirty="0">
                <a:solidFill>
                  <a:srgbClr val="C00000"/>
                </a:solidFill>
              </a:rPr>
              <a:t>)</a:t>
            </a:r>
          </a:p>
          <a:p>
            <a:pPr algn="ctr"/>
            <a:r>
              <a:rPr lang="en-US" altLang="zh-TW" sz="1200" b="1" dirty="0">
                <a:solidFill>
                  <a:srgbClr val="C00000"/>
                </a:solidFill>
              </a:rPr>
              <a:t>Management Science and Operations Research(</a:t>
            </a:r>
            <a:r>
              <a:rPr lang="zh-TW" altLang="en-US" sz="1200" b="1" dirty="0">
                <a:solidFill>
                  <a:srgbClr val="C00000"/>
                </a:solidFill>
              </a:rPr>
              <a:t>次領域</a:t>
            </a:r>
            <a:r>
              <a:rPr lang="en-US" altLang="zh-TW" sz="1200" b="1" dirty="0">
                <a:solidFill>
                  <a:srgbClr val="C00000"/>
                </a:solidFill>
              </a:rPr>
              <a:t>)</a:t>
            </a:r>
            <a:r>
              <a:rPr lang="zh-TW" altLang="en-US" sz="1200" b="1" dirty="0">
                <a:solidFill>
                  <a:srgbClr val="C00000"/>
                </a:solidFill>
              </a:rPr>
              <a:t>舉例</a:t>
            </a:r>
          </a:p>
        </p:txBody>
      </p:sp>
      <p:sp>
        <p:nvSpPr>
          <p:cNvPr id="34" name="文字方塊 33">
            <a:extLst>
              <a:ext uri="{FF2B5EF4-FFF2-40B4-BE49-F238E27FC236}">
                <a16:creationId xmlns:a16="http://schemas.microsoft.com/office/drawing/2014/main" id="{3647040E-CD75-41DE-BB08-E8D3CEF2A43A}"/>
              </a:ext>
            </a:extLst>
          </p:cNvPr>
          <p:cNvSpPr txBox="1"/>
          <p:nvPr/>
        </p:nvSpPr>
        <p:spPr>
          <a:xfrm>
            <a:off x="4845050" y="1200356"/>
            <a:ext cx="13716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en-US" sz="1400" b="1" dirty="0">
                <a:solidFill>
                  <a:srgbClr val="C00000"/>
                </a:solidFill>
              </a:rPr>
              <a:t>出版品類型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166731" y="4483298"/>
            <a:ext cx="148590" cy="1609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en-US" altLang="zh-TW" sz="950" dirty="0">
                <a:latin typeface="Times New Roman"/>
                <a:cs typeface="Times New Roman"/>
              </a:rPr>
              <a:t>6</a:t>
            </a:r>
            <a:endParaRPr sz="95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28444" y="689297"/>
            <a:ext cx="437515" cy="3206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900" b="1" spc="-25" dirty="0">
                <a:solidFill>
                  <a:srgbClr val="FFFFFF"/>
                </a:solidFill>
                <a:latin typeface="微軟正黑體"/>
                <a:cs typeface="微軟正黑體"/>
              </a:rPr>
              <a:t>SJR</a:t>
            </a:r>
            <a:endParaRPr sz="1900" dirty="0">
              <a:latin typeface="微軟正黑體"/>
              <a:cs typeface="微軟正黑體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27336" y="6604"/>
            <a:ext cx="7504430" cy="10085107"/>
            <a:chOff x="27336" y="6604"/>
            <a:chExt cx="7504430" cy="10085107"/>
          </a:xfrm>
        </p:grpSpPr>
        <p:sp>
          <p:nvSpPr>
            <p:cNvPr id="10" name="object 10"/>
            <p:cNvSpPr/>
            <p:nvPr/>
          </p:nvSpPr>
          <p:spPr>
            <a:xfrm>
              <a:off x="27336" y="6604"/>
              <a:ext cx="7504430" cy="5340350"/>
            </a:xfrm>
            <a:custGeom>
              <a:avLst/>
              <a:gdLst/>
              <a:ahLst/>
              <a:cxnLst/>
              <a:rect l="l" t="t" r="r" b="b"/>
              <a:pathLst>
                <a:path w="7504430" h="5340350">
                  <a:moveTo>
                    <a:pt x="0" y="0"/>
                  </a:moveTo>
                  <a:lnTo>
                    <a:pt x="7504366" y="0"/>
                  </a:lnTo>
                  <a:lnTo>
                    <a:pt x="7504366" y="5340223"/>
                  </a:lnTo>
                  <a:lnTo>
                    <a:pt x="0" y="5340223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0849" y="5943917"/>
              <a:ext cx="7376134" cy="4147794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8053" y="5951270"/>
              <a:ext cx="760691" cy="484174"/>
            </a:xfrm>
            <a:prstGeom prst="rect">
              <a:avLst/>
            </a:prstGeom>
          </p:spPr>
        </p:pic>
      </p:grpSp>
      <p:sp>
        <p:nvSpPr>
          <p:cNvPr id="13" name="object 13"/>
          <p:cNvSpPr txBox="1"/>
          <p:nvPr/>
        </p:nvSpPr>
        <p:spPr>
          <a:xfrm>
            <a:off x="350989" y="6029520"/>
            <a:ext cx="4351020" cy="8445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9890">
              <a:lnSpc>
                <a:spcPct val="100000"/>
              </a:lnSpc>
              <a:spcBef>
                <a:spcPts val="135"/>
              </a:spcBef>
            </a:pPr>
            <a:r>
              <a:rPr sz="1900" b="1" spc="-25" dirty="0">
                <a:solidFill>
                  <a:srgbClr val="FFFFFF"/>
                </a:solidFill>
                <a:latin typeface="微軟正黑體"/>
                <a:cs typeface="微軟正黑體"/>
              </a:rPr>
              <a:t>SJR</a:t>
            </a:r>
            <a:endParaRPr sz="1900" dirty="0">
              <a:latin typeface="微軟正黑體"/>
              <a:cs typeface="微軟正黑體"/>
            </a:endParaRPr>
          </a:p>
          <a:p>
            <a:pPr marL="12700">
              <a:lnSpc>
                <a:spcPct val="100000"/>
              </a:lnSpc>
              <a:spcBef>
                <a:spcPts val="2095"/>
              </a:spcBef>
              <a:tabLst>
                <a:tab pos="323215" algn="l"/>
              </a:tabLst>
            </a:pPr>
            <a:r>
              <a:rPr lang="en-US" altLang="zh-TW" sz="1700" b="1" spc="-25" dirty="0">
                <a:latin typeface="微軟正黑體"/>
                <a:cs typeface="微軟正黑體"/>
              </a:rPr>
              <a:t>7</a:t>
            </a:r>
            <a:r>
              <a:rPr sz="1700" b="1" spc="-25" dirty="0">
                <a:latin typeface="微軟正黑體"/>
                <a:cs typeface="微軟正黑體"/>
              </a:rPr>
              <a:t>.</a:t>
            </a:r>
            <a:r>
              <a:rPr sz="1700" b="1" dirty="0">
                <a:latin typeface="微軟正黑體"/>
                <a:cs typeface="微軟正黑體"/>
              </a:rPr>
              <a:t>	</a:t>
            </a:r>
            <a:r>
              <a:rPr sz="1700" b="1" spc="-25" dirty="0">
                <a:latin typeface="微軟正黑體"/>
                <a:cs typeface="微軟正黑體"/>
              </a:rPr>
              <a:t>「期刊</a:t>
            </a:r>
            <a:r>
              <a:rPr sz="1700" b="1" spc="-10" dirty="0">
                <a:latin typeface="微軟正黑體"/>
                <a:cs typeface="微軟正黑體"/>
              </a:rPr>
              <a:t>SJR</a:t>
            </a:r>
            <a:r>
              <a:rPr sz="1700" b="1" spc="-30" dirty="0">
                <a:latin typeface="微軟正黑體"/>
                <a:cs typeface="微軟正黑體"/>
              </a:rPr>
              <a:t>排序」除以「該領域期刊總數」</a:t>
            </a:r>
            <a:endParaRPr sz="1700" dirty="0">
              <a:latin typeface="微軟正黑體"/>
              <a:cs typeface="微軟正黑體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27336" y="5346827"/>
            <a:ext cx="7504430" cy="5340350"/>
          </a:xfrm>
          <a:custGeom>
            <a:avLst/>
            <a:gdLst/>
            <a:ahLst/>
            <a:cxnLst/>
            <a:rect l="l" t="t" r="r" b="b"/>
            <a:pathLst>
              <a:path w="7504430" h="5340350">
                <a:moveTo>
                  <a:pt x="0" y="0"/>
                </a:moveTo>
                <a:lnTo>
                  <a:pt x="7504366" y="0"/>
                </a:lnTo>
                <a:lnTo>
                  <a:pt x="7504366" y="5340223"/>
                </a:lnTo>
                <a:lnTo>
                  <a:pt x="0" y="5340223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7166731" y="9836915"/>
            <a:ext cx="148590" cy="147476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lang="en-US" altLang="zh-TW" sz="950" dirty="0">
                <a:latin typeface="Times New Roman"/>
                <a:cs typeface="Times New Roman"/>
              </a:rPr>
              <a:t>7</a:t>
            </a:r>
            <a:endParaRPr sz="950" dirty="0">
              <a:latin typeface="Times New Roman"/>
              <a:cs typeface="Times New Roman"/>
            </a:endParaRPr>
          </a:p>
        </p:txBody>
      </p:sp>
      <p:pic>
        <p:nvPicPr>
          <p:cNvPr id="29" name="圖片 28">
            <a:extLst>
              <a:ext uri="{FF2B5EF4-FFF2-40B4-BE49-F238E27FC236}">
                <a16:creationId xmlns:a16="http://schemas.microsoft.com/office/drawing/2014/main" id="{C159A196-4DFB-41A1-B82B-AA028DF36B0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07"/>
          <a:stretch/>
        </p:blipFill>
        <p:spPr>
          <a:xfrm>
            <a:off x="510665" y="1418606"/>
            <a:ext cx="6535167" cy="2993990"/>
          </a:xfrm>
          <a:prstGeom prst="rect">
            <a:avLst/>
          </a:prstGeom>
        </p:spPr>
      </p:pic>
      <p:sp>
        <p:nvSpPr>
          <p:cNvPr id="32" name="object 13">
            <a:extLst>
              <a:ext uri="{FF2B5EF4-FFF2-40B4-BE49-F238E27FC236}">
                <a16:creationId xmlns:a16="http://schemas.microsoft.com/office/drawing/2014/main" id="{01D120D1-8ACC-47EB-A267-94E79C01C3A9}"/>
              </a:ext>
            </a:extLst>
          </p:cNvPr>
          <p:cNvSpPr txBox="1"/>
          <p:nvPr/>
        </p:nvSpPr>
        <p:spPr>
          <a:xfrm>
            <a:off x="0" y="1139683"/>
            <a:ext cx="5525939" cy="278923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9890">
              <a:lnSpc>
                <a:spcPct val="100000"/>
              </a:lnSpc>
              <a:spcBef>
                <a:spcPts val="135"/>
              </a:spcBef>
            </a:pPr>
            <a:r>
              <a:rPr lang="en-US" altLang="zh-TW" sz="1700" b="1" spc="-25" dirty="0">
                <a:latin typeface="微軟正黑體"/>
                <a:cs typeface="微軟正黑體"/>
              </a:rPr>
              <a:t>7.	</a:t>
            </a:r>
            <a:r>
              <a:rPr lang="zh-TW" altLang="en-US" sz="1700" b="1" spc="-25" dirty="0">
                <a:latin typeface="微軟正黑體"/>
                <a:cs typeface="微軟正黑體"/>
              </a:rPr>
              <a:t>下載明細檔案尋找：輸入</a:t>
            </a:r>
            <a:r>
              <a:rPr lang="en-US" altLang="zh-TW" sz="1700" b="1" spc="-25" dirty="0">
                <a:latin typeface="微軟正黑體"/>
                <a:cs typeface="微軟正黑體"/>
              </a:rPr>
              <a:t>“</a:t>
            </a:r>
            <a:r>
              <a:rPr lang="zh-TW" altLang="en-US" sz="1700" b="1" spc="-25" dirty="0">
                <a:latin typeface="微軟正黑體"/>
                <a:cs typeface="微軟正黑體"/>
              </a:rPr>
              <a:t>期刊</a:t>
            </a:r>
            <a:r>
              <a:rPr lang="en-US" altLang="zh-TW" sz="1700" b="1" spc="-25" dirty="0">
                <a:latin typeface="微軟正黑體"/>
                <a:cs typeface="微軟正黑體"/>
              </a:rPr>
              <a:t>”</a:t>
            </a:r>
            <a:r>
              <a:rPr lang="zh-TW" altLang="en-US" sz="1700" b="1" spc="-25" dirty="0">
                <a:latin typeface="微軟正黑體"/>
                <a:cs typeface="微軟正黑體"/>
              </a:rPr>
              <a:t>或</a:t>
            </a:r>
            <a:r>
              <a:rPr lang="en-US" altLang="zh-TW" sz="1700" b="1" spc="-25" dirty="0">
                <a:latin typeface="微軟正黑體"/>
                <a:cs typeface="微軟正黑體"/>
              </a:rPr>
              <a:t>“ISSN”</a:t>
            </a:r>
            <a:endParaRPr sz="1700" dirty="0">
              <a:latin typeface="微軟正黑體"/>
              <a:cs typeface="微軟正黑體"/>
            </a:endParaRPr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id="{B6D50583-FE36-47E2-952A-88640E8DBF4C}"/>
              </a:ext>
            </a:extLst>
          </p:cNvPr>
          <p:cNvSpPr/>
          <p:nvPr/>
        </p:nvSpPr>
        <p:spPr>
          <a:xfrm>
            <a:off x="6140450" y="1385164"/>
            <a:ext cx="1062633" cy="456336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4AA6FEF5-2F1B-4465-9F4A-2A640273542F}"/>
              </a:ext>
            </a:extLst>
          </p:cNvPr>
          <p:cNvSpPr/>
          <p:nvPr/>
        </p:nvSpPr>
        <p:spPr>
          <a:xfrm>
            <a:off x="6292850" y="3243487"/>
            <a:ext cx="982913" cy="456336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35" name="文字方塊 34">
            <a:extLst>
              <a:ext uri="{FF2B5EF4-FFF2-40B4-BE49-F238E27FC236}">
                <a16:creationId xmlns:a16="http://schemas.microsoft.com/office/drawing/2014/main" id="{07139863-53FC-4DCA-A096-3526830CBEC0}"/>
              </a:ext>
            </a:extLst>
          </p:cNvPr>
          <p:cNvSpPr txBox="1"/>
          <p:nvPr/>
        </p:nvSpPr>
        <p:spPr>
          <a:xfrm>
            <a:off x="4853573" y="2910687"/>
            <a:ext cx="25737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b="1" dirty="0">
                <a:solidFill>
                  <a:srgbClr val="C00000"/>
                </a:solidFill>
              </a:rPr>
              <a:t>SJR</a:t>
            </a:r>
            <a:r>
              <a:rPr lang="zh-TW" altLang="en-US" sz="1400" b="1" dirty="0">
                <a:solidFill>
                  <a:srgbClr val="C00000"/>
                </a:solidFill>
              </a:rPr>
              <a:t>領域內期刊總數</a:t>
            </a:r>
            <a:r>
              <a:rPr lang="zh-TW" altLang="en-US" sz="1400" b="1" dirty="0">
                <a:solidFill>
                  <a:srgbClr val="C00000"/>
                </a:solidFill>
                <a:latin typeface="Noto Sans TC" panose="020B0200000000000000" pitchFamily="34" charset="-120"/>
                <a:ea typeface="Noto Sans TC" panose="020B0200000000000000" pitchFamily="34" charset="-120"/>
              </a:rPr>
              <a:t>「 </a:t>
            </a:r>
            <a:r>
              <a:rPr lang="en-US" altLang="zh-TW" sz="1400" b="1" dirty="0">
                <a:solidFill>
                  <a:srgbClr val="C00000"/>
                </a:solidFill>
              </a:rPr>
              <a:t>209</a:t>
            </a:r>
            <a:r>
              <a:rPr lang="zh-TW" altLang="en-US" sz="1400" b="1" dirty="0">
                <a:solidFill>
                  <a:srgbClr val="C00000"/>
                </a:solidFill>
                <a:latin typeface="Noto Sans TC" panose="020B0200000000000000" pitchFamily="34" charset="-120"/>
                <a:ea typeface="Noto Sans TC" panose="020B0200000000000000" pitchFamily="34" charset="-120"/>
              </a:rPr>
              <a:t> 」</a:t>
            </a:r>
            <a:endParaRPr lang="zh-TW" altLang="en-US" sz="1400" b="1" dirty="0">
              <a:solidFill>
                <a:srgbClr val="C00000"/>
              </a:solidFill>
            </a:endParaRPr>
          </a:p>
        </p:txBody>
      </p:sp>
      <p:sp>
        <p:nvSpPr>
          <p:cNvPr id="36" name="箭號: 向上 35">
            <a:extLst>
              <a:ext uri="{FF2B5EF4-FFF2-40B4-BE49-F238E27FC236}">
                <a16:creationId xmlns:a16="http://schemas.microsoft.com/office/drawing/2014/main" id="{25A4AEDB-F639-46F0-AA88-66665D97D677}"/>
              </a:ext>
            </a:extLst>
          </p:cNvPr>
          <p:cNvSpPr/>
          <p:nvPr/>
        </p:nvSpPr>
        <p:spPr>
          <a:xfrm rot="6623557">
            <a:off x="5506031" y="1266541"/>
            <a:ext cx="236099" cy="364219"/>
          </a:xfrm>
          <a:prstGeom prst="upArrow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38" name="圖片 37">
            <a:extLst>
              <a:ext uri="{FF2B5EF4-FFF2-40B4-BE49-F238E27FC236}">
                <a16:creationId xmlns:a16="http://schemas.microsoft.com/office/drawing/2014/main" id="{6A6DC95E-92D3-4D76-8A2F-20656EA2C854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087"/>
          <a:stretch/>
        </p:blipFill>
        <p:spPr>
          <a:xfrm>
            <a:off x="334082" y="8508103"/>
            <a:ext cx="6847243" cy="1365896"/>
          </a:xfrm>
          <a:prstGeom prst="rect">
            <a:avLst/>
          </a:prstGeom>
          <a:ln w="38100">
            <a:noFill/>
          </a:ln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BC8E5BA3-1A9F-4DC7-8747-284FEA2174E3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16" b="24880"/>
          <a:stretch/>
        </p:blipFill>
        <p:spPr>
          <a:xfrm>
            <a:off x="337331" y="6929007"/>
            <a:ext cx="6881837" cy="1417992"/>
          </a:xfrm>
          <a:prstGeom prst="rect">
            <a:avLst/>
          </a:prstGeom>
        </p:spPr>
      </p:pic>
      <p:sp>
        <p:nvSpPr>
          <p:cNvPr id="8" name="矩形 7">
            <a:extLst>
              <a:ext uri="{FF2B5EF4-FFF2-40B4-BE49-F238E27FC236}">
                <a16:creationId xmlns:a16="http://schemas.microsoft.com/office/drawing/2014/main" id="{87C1E90D-138B-495B-BB64-A9DDEEFD661A}"/>
              </a:ext>
            </a:extLst>
          </p:cNvPr>
          <p:cNvSpPr/>
          <p:nvPr/>
        </p:nvSpPr>
        <p:spPr>
          <a:xfrm>
            <a:off x="6445250" y="8089899"/>
            <a:ext cx="861512" cy="28521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0AA014DB-8F87-46E0-935D-8889474D683D}"/>
              </a:ext>
            </a:extLst>
          </p:cNvPr>
          <p:cNvSpPr txBox="1"/>
          <p:nvPr/>
        </p:nvSpPr>
        <p:spPr>
          <a:xfrm>
            <a:off x="4768850" y="7796210"/>
            <a:ext cx="25069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b="1" dirty="0">
                <a:solidFill>
                  <a:srgbClr val="C00000"/>
                </a:solidFill>
              </a:rPr>
              <a:t>SJR</a:t>
            </a:r>
            <a:r>
              <a:rPr lang="zh-TW" altLang="en-US" sz="1400" b="1" dirty="0">
                <a:solidFill>
                  <a:srgbClr val="C00000"/>
                </a:solidFill>
              </a:rPr>
              <a:t>領域內期刊總數</a:t>
            </a:r>
            <a:r>
              <a:rPr lang="zh-TW" altLang="en-US" sz="1400" b="1" dirty="0">
                <a:solidFill>
                  <a:srgbClr val="C00000"/>
                </a:solidFill>
                <a:latin typeface="Noto Sans TC" panose="020B0200000000000000" pitchFamily="34" charset="-120"/>
                <a:ea typeface="Noto Sans TC" panose="020B0200000000000000" pitchFamily="34" charset="-120"/>
              </a:rPr>
              <a:t>「 </a:t>
            </a:r>
            <a:r>
              <a:rPr lang="en-US" altLang="zh-TW" sz="1400" b="1" dirty="0">
                <a:solidFill>
                  <a:srgbClr val="C00000"/>
                </a:solidFill>
              </a:rPr>
              <a:t>207</a:t>
            </a:r>
            <a:r>
              <a:rPr lang="zh-TW" altLang="en-US" sz="1400" b="1" dirty="0">
                <a:solidFill>
                  <a:srgbClr val="C00000"/>
                </a:solidFill>
                <a:latin typeface="Noto Sans TC" panose="020B0200000000000000" pitchFamily="34" charset="-120"/>
                <a:ea typeface="Noto Sans TC" panose="020B0200000000000000" pitchFamily="34" charset="-120"/>
              </a:rPr>
              <a:t> 」</a:t>
            </a:r>
            <a:endParaRPr lang="zh-TW" altLang="en-US" sz="1400" b="1" dirty="0">
              <a:solidFill>
                <a:srgbClr val="C00000"/>
              </a:solidFill>
            </a:endParaRPr>
          </a:p>
        </p:txBody>
      </p:sp>
      <p:sp>
        <p:nvSpPr>
          <p:cNvPr id="41" name="文字方塊 40">
            <a:extLst>
              <a:ext uri="{FF2B5EF4-FFF2-40B4-BE49-F238E27FC236}">
                <a16:creationId xmlns:a16="http://schemas.microsoft.com/office/drawing/2014/main" id="{45E266ED-03C3-400A-87E0-F7124F6672F6}"/>
              </a:ext>
            </a:extLst>
          </p:cNvPr>
          <p:cNvSpPr txBox="1"/>
          <p:nvPr/>
        </p:nvSpPr>
        <p:spPr>
          <a:xfrm>
            <a:off x="1111250" y="9178200"/>
            <a:ext cx="1828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b="1" dirty="0">
                <a:solidFill>
                  <a:srgbClr val="C00000"/>
                </a:solidFill>
              </a:rPr>
              <a:t>搜尋期刊會出現排名</a:t>
            </a:r>
            <a:endParaRPr lang="en-US" altLang="zh-TW" sz="1400" b="1" dirty="0">
              <a:solidFill>
                <a:srgbClr val="C00000"/>
              </a:solidFill>
            </a:endParaRP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3C0D3F1C-5C34-4F8B-855E-DCDCC68E451B}"/>
              </a:ext>
            </a:extLst>
          </p:cNvPr>
          <p:cNvSpPr/>
          <p:nvPr/>
        </p:nvSpPr>
        <p:spPr>
          <a:xfrm>
            <a:off x="1281458" y="9518180"/>
            <a:ext cx="1963391" cy="28521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C7287E72-BF23-4B73-8CA6-4E3C281FC051}"/>
              </a:ext>
            </a:extLst>
          </p:cNvPr>
          <p:cNvSpPr/>
          <p:nvPr/>
        </p:nvSpPr>
        <p:spPr>
          <a:xfrm>
            <a:off x="2025650" y="8521074"/>
            <a:ext cx="4419600" cy="28521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7150BB0E-7A11-E1DD-80C6-85F9DCCEBCB0}"/>
              </a:ext>
            </a:extLst>
          </p:cNvPr>
          <p:cNvSpPr txBox="1"/>
          <p:nvPr/>
        </p:nvSpPr>
        <p:spPr>
          <a:xfrm>
            <a:off x="2025650" y="8228414"/>
            <a:ext cx="1752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b="1" i="0" dirty="0">
                <a:solidFill>
                  <a:srgbClr val="C00000"/>
                </a:solidFill>
                <a:effectLst/>
                <a:latin typeface="Noto Sans TC" panose="020B0200000000000000" pitchFamily="34" charset="-120"/>
                <a:ea typeface="Noto Sans TC" panose="020B0200000000000000" pitchFamily="34" charset="-120"/>
              </a:rPr>
              <a:t>SJR</a:t>
            </a:r>
            <a:r>
              <a:rPr lang="zh-TW" altLang="en-US" sz="1400" b="1" i="0" dirty="0">
                <a:solidFill>
                  <a:srgbClr val="C00000"/>
                </a:solidFill>
                <a:effectLst/>
                <a:latin typeface="Noto Sans TC" panose="020B0200000000000000" pitchFamily="34" charset="-120"/>
                <a:ea typeface="Noto Sans TC" panose="020B0200000000000000" pitchFamily="34" charset="-120"/>
              </a:rPr>
              <a:t>領域排名</a:t>
            </a:r>
            <a:r>
              <a:rPr lang="zh-TW" altLang="en-US" sz="1400" b="1" dirty="0">
                <a:solidFill>
                  <a:srgbClr val="C00000"/>
                </a:solidFill>
                <a:latin typeface="Noto Sans TC" panose="020B0200000000000000" pitchFamily="34" charset="-120"/>
                <a:ea typeface="Noto Sans TC" panose="020B0200000000000000" pitchFamily="34" charset="-120"/>
              </a:rPr>
              <a:t>「</a:t>
            </a:r>
            <a:r>
              <a:rPr lang="en-US" altLang="zh-TW" sz="1400" b="1" i="0" dirty="0">
                <a:solidFill>
                  <a:srgbClr val="C00000"/>
                </a:solidFill>
                <a:effectLst/>
                <a:latin typeface="Noto Sans TC" panose="020B0200000000000000" pitchFamily="34" charset="-120"/>
                <a:ea typeface="Noto Sans TC" panose="020B0200000000000000" pitchFamily="34" charset="-120"/>
              </a:rPr>
              <a:t>8</a:t>
            </a:r>
            <a:r>
              <a:rPr lang="zh-TW" altLang="en-US" sz="1400" b="1" dirty="0">
                <a:solidFill>
                  <a:srgbClr val="C00000"/>
                </a:solidFill>
                <a:latin typeface="Noto Sans TC" panose="020B0200000000000000" pitchFamily="34" charset="-120"/>
                <a:ea typeface="Noto Sans TC" panose="020B0200000000000000" pitchFamily="34" charset="-120"/>
              </a:rPr>
              <a:t>」</a:t>
            </a:r>
            <a:endParaRPr lang="en-US" altLang="zh-TW" sz="1400" b="1" dirty="0">
              <a:solidFill>
                <a:srgbClr val="C00000"/>
              </a:solidFill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385AD14D-09CB-BAD3-6270-55EC521872A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8190" y="4496661"/>
            <a:ext cx="6767642" cy="47898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4" name="矩形 13">
            <a:extLst>
              <a:ext uri="{FF2B5EF4-FFF2-40B4-BE49-F238E27FC236}">
                <a16:creationId xmlns:a16="http://schemas.microsoft.com/office/drawing/2014/main" id="{CEC5A325-6C2B-3B20-F727-FAC70DFEAA70}"/>
              </a:ext>
            </a:extLst>
          </p:cNvPr>
          <p:cNvSpPr/>
          <p:nvPr/>
        </p:nvSpPr>
        <p:spPr>
          <a:xfrm>
            <a:off x="2170631" y="4560015"/>
            <a:ext cx="592338" cy="379697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B5BB3805-A79E-30C3-D1AB-F54AF6596D30}"/>
              </a:ext>
            </a:extLst>
          </p:cNvPr>
          <p:cNvSpPr txBox="1"/>
          <p:nvPr/>
        </p:nvSpPr>
        <p:spPr>
          <a:xfrm>
            <a:off x="1454974" y="3853835"/>
            <a:ext cx="16163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b="1" i="0" dirty="0">
                <a:solidFill>
                  <a:srgbClr val="C00000"/>
                </a:solidFill>
                <a:effectLst/>
                <a:latin typeface="Noto Sans TC" panose="020B0200000000000000" pitchFamily="34" charset="-120"/>
                <a:ea typeface="Noto Sans TC" panose="020B0200000000000000" pitchFamily="34" charset="-120"/>
              </a:rPr>
              <a:t>SJR</a:t>
            </a:r>
            <a:r>
              <a:rPr lang="zh-TW" altLang="en-US" sz="1400" b="1" i="0" dirty="0">
                <a:solidFill>
                  <a:srgbClr val="C00000"/>
                </a:solidFill>
                <a:effectLst/>
                <a:latin typeface="Noto Sans TC" panose="020B0200000000000000" pitchFamily="34" charset="-120"/>
                <a:ea typeface="Noto Sans TC" panose="020B0200000000000000" pitchFamily="34" charset="-120"/>
              </a:rPr>
              <a:t>值</a:t>
            </a:r>
            <a:r>
              <a:rPr lang="zh-TW" altLang="en-US" sz="1400" b="1" dirty="0">
                <a:solidFill>
                  <a:srgbClr val="C00000"/>
                </a:solidFill>
                <a:latin typeface="Noto Sans TC" panose="020B0200000000000000" pitchFamily="34" charset="-120"/>
                <a:ea typeface="Noto Sans TC" panose="020B0200000000000000" pitchFamily="34" charset="-120"/>
              </a:rPr>
              <a:t>「 </a:t>
            </a:r>
            <a:r>
              <a:rPr lang="en-US" altLang="zh-TW" sz="1400" b="1" dirty="0">
                <a:solidFill>
                  <a:srgbClr val="C00000"/>
                </a:solidFill>
                <a:latin typeface="Noto Sans TC" panose="020B0200000000000000" pitchFamily="34" charset="-120"/>
                <a:ea typeface="Noto Sans TC" panose="020B0200000000000000" pitchFamily="34" charset="-120"/>
              </a:rPr>
              <a:t>2.833</a:t>
            </a:r>
            <a:r>
              <a:rPr lang="zh-TW" altLang="en-US" sz="1400" b="1" dirty="0">
                <a:solidFill>
                  <a:srgbClr val="C00000"/>
                </a:solidFill>
                <a:latin typeface="Noto Sans TC" panose="020B0200000000000000" pitchFamily="34" charset="-120"/>
                <a:ea typeface="Noto Sans TC" panose="020B0200000000000000" pitchFamily="34" charset="-120"/>
              </a:rPr>
              <a:t> 」</a:t>
            </a:r>
            <a:endParaRPr lang="zh-TW" altLang="en-US" sz="1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3F80191E-56DC-E993-881B-C0AD25734E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681" y="1536700"/>
            <a:ext cx="6988432" cy="2812260"/>
          </a:xfrm>
          <a:prstGeom prst="rect">
            <a:avLst/>
          </a:prstGeom>
        </p:spPr>
      </p:pic>
      <p:sp>
        <p:nvSpPr>
          <p:cNvPr id="4" name="object 23">
            <a:extLst>
              <a:ext uri="{FF2B5EF4-FFF2-40B4-BE49-F238E27FC236}">
                <a16:creationId xmlns:a16="http://schemas.microsoft.com/office/drawing/2014/main" id="{94C087AF-36D5-E310-4DD9-3BE5D6B0FB47}"/>
              </a:ext>
            </a:extLst>
          </p:cNvPr>
          <p:cNvSpPr txBox="1"/>
          <p:nvPr/>
        </p:nvSpPr>
        <p:spPr>
          <a:xfrm>
            <a:off x="7166731" y="4437224"/>
            <a:ext cx="148590" cy="147476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lang="en-US" altLang="zh-TW" sz="950" dirty="0">
                <a:latin typeface="Times New Roman"/>
                <a:cs typeface="Times New Roman"/>
              </a:rPr>
              <a:t>8</a:t>
            </a:r>
            <a:endParaRPr sz="950" dirty="0">
              <a:latin typeface="Times New Roman"/>
              <a:cs typeface="Times New Roman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5DD00B8C-883C-D6EB-A2B3-32DEA5EF0302}"/>
              </a:ext>
            </a:extLst>
          </p:cNvPr>
          <p:cNvSpPr txBox="1"/>
          <p:nvPr/>
        </p:nvSpPr>
        <p:spPr>
          <a:xfrm>
            <a:off x="3092450" y="383274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rgbClr val="C00000"/>
                </a:solidFill>
              </a:rPr>
              <a:t>p.3</a:t>
            </a:r>
            <a:endParaRPr lang="zh-TW" altLang="en-US" dirty="0">
              <a:solidFill>
                <a:srgbClr val="C00000"/>
              </a:solidFill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5A4337B1-722A-3E66-D023-66608B1E0BF5}"/>
              </a:ext>
            </a:extLst>
          </p:cNvPr>
          <p:cNvSpPr txBox="1"/>
          <p:nvPr/>
        </p:nvSpPr>
        <p:spPr>
          <a:xfrm>
            <a:off x="3108325" y="32131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rgbClr val="C00000"/>
                </a:solidFill>
              </a:rPr>
              <a:t>p.3</a:t>
            </a:r>
            <a:endParaRPr lang="zh-TW" altLang="en-US" dirty="0">
              <a:solidFill>
                <a:srgbClr val="C00000"/>
              </a:solidFill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4E778B91-EDA2-6264-A26D-81D72D7B4DAC}"/>
              </a:ext>
            </a:extLst>
          </p:cNvPr>
          <p:cNvSpPr txBox="1"/>
          <p:nvPr/>
        </p:nvSpPr>
        <p:spPr>
          <a:xfrm>
            <a:off x="1260475" y="213072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rgbClr val="C00000"/>
                </a:solidFill>
              </a:rPr>
              <a:t>p.3</a:t>
            </a:r>
            <a:endParaRPr lang="zh-TW" altLang="en-US" dirty="0">
              <a:solidFill>
                <a:srgbClr val="C00000"/>
              </a:solidFill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48F17F77-9902-EEE5-D52A-B9B9EF43E79D}"/>
              </a:ext>
            </a:extLst>
          </p:cNvPr>
          <p:cNvSpPr txBox="1"/>
          <p:nvPr/>
        </p:nvSpPr>
        <p:spPr>
          <a:xfrm>
            <a:off x="4845050" y="267243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rgbClr val="C00000"/>
                </a:solidFill>
              </a:rPr>
              <a:t>p.6</a:t>
            </a:r>
            <a:endParaRPr lang="zh-TW" altLang="en-US" dirty="0">
              <a:solidFill>
                <a:srgbClr val="C00000"/>
              </a:solidFill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EA35C980-80C6-934C-6D66-1D9E520EEDD8}"/>
              </a:ext>
            </a:extLst>
          </p:cNvPr>
          <p:cNvSpPr txBox="1"/>
          <p:nvPr/>
        </p:nvSpPr>
        <p:spPr>
          <a:xfrm>
            <a:off x="4845050" y="32131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rgbClr val="C00000"/>
                </a:solidFill>
              </a:rPr>
              <a:t>p.7</a:t>
            </a:r>
            <a:endParaRPr lang="zh-TW" altLang="en-US" dirty="0">
              <a:solidFill>
                <a:srgbClr val="C00000"/>
              </a:solidFill>
            </a:endParaRP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8FE83990-4099-3A78-5A47-3BBD0B3B0D37}"/>
              </a:ext>
            </a:extLst>
          </p:cNvPr>
          <p:cNvSpPr txBox="1"/>
          <p:nvPr/>
        </p:nvSpPr>
        <p:spPr>
          <a:xfrm>
            <a:off x="4851400" y="383274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rgbClr val="C00000"/>
                </a:solidFill>
              </a:rPr>
              <a:t>p.6</a:t>
            </a:r>
            <a:endParaRPr lang="zh-TW" altLang="en-US" dirty="0">
              <a:solidFill>
                <a:srgbClr val="C00000"/>
              </a:solidFill>
            </a:endParaRP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BAA71644-07B9-E8C7-0550-F28EFE967C17}"/>
              </a:ext>
            </a:extLst>
          </p:cNvPr>
          <p:cNvSpPr txBox="1"/>
          <p:nvPr/>
        </p:nvSpPr>
        <p:spPr>
          <a:xfrm>
            <a:off x="3124200" y="2684612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rgbClr val="C00000"/>
                </a:solidFill>
              </a:rPr>
              <a:t>p.5</a:t>
            </a:r>
            <a:endParaRPr lang="zh-TW" alt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817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12089</TotalTime>
  <Words>359</Words>
  <Application>Microsoft Office PowerPoint</Application>
  <PresentationFormat>自訂</PresentationFormat>
  <Paragraphs>67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Noto Sans TC</vt:lpstr>
      <vt:lpstr>微軟正黑體</vt:lpstr>
      <vt:lpstr>Calibri</vt:lpstr>
      <vt:lpstr>Times New Roman</vt:lpstr>
      <vt:lpstr>Wingdings</vt:lpstr>
      <vt:lpstr>Office Theme</vt:lpstr>
      <vt:lpstr>如何計算 期刊之SJR領域排名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- 109人文2</dc:title>
  <dc:creator>Baa</dc:creator>
  <cp:lastModifiedBy>謝翠萍</cp:lastModifiedBy>
  <cp:revision>18</cp:revision>
  <dcterms:created xsi:type="dcterms:W3CDTF">2026-02-02T06:56:24Z</dcterms:created>
  <dcterms:modified xsi:type="dcterms:W3CDTF">2026-03-10T08:45:00Z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2020-10-06T00:00:00Z</vt:filetime>
  </property>
  <property fmtid="{D5CDD505-2E9C-101B-9397-08002B2CF9AE}" pid="3" name="Creator">
    <vt:lpwstr>PScript5.dll Version 5.2.2</vt:lpwstr>
  </property>
  <property fmtid="{D5CDD505-2E9C-101B-9397-08002B2CF9AE}" pid="4" name="LastSaved">
    <vt:filetime>2026-02-02T00:00:00Z</vt:filetime>
  </property>
  <property fmtid="{D5CDD505-2E9C-101B-9397-08002B2CF9AE}" pid="5" name="Producer">
    <vt:lpwstr>Acrobat Distiller 20.0 (Windows)</vt:lpwstr>
  </property>
</Properties>
</file>